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 id="2147483660" r:id="rId2"/>
    <p:sldMasterId id="2147483662" r:id="rId3"/>
    <p:sldMasterId id="2147483664" r:id="rId4"/>
    <p:sldMasterId id="2147483669" r:id="rId5"/>
  </p:sldMasterIdLst>
  <p:notesMasterIdLst>
    <p:notesMasterId r:id="rId34"/>
  </p:notesMasterIdLst>
  <p:sldIdLst>
    <p:sldId id="256" r:id="rId6"/>
    <p:sldId id="312" r:id="rId7"/>
    <p:sldId id="281" r:id="rId8"/>
    <p:sldId id="338" r:id="rId9"/>
    <p:sldId id="342" r:id="rId10"/>
    <p:sldId id="358" r:id="rId11"/>
    <p:sldId id="359" r:id="rId12"/>
    <p:sldId id="264" r:id="rId13"/>
    <p:sldId id="340" r:id="rId14"/>
    <p:sldId id="343" r:id="rId15"/>
    <p:sldId id="344" r:id="rId16"/>
    <p:sldId id="347" r:id="rId17"/>
    <p:sldId id="346" r:id="rId18"/>
    <p:sldId id="356" r:id="rId19"/>
    <p:sldId id="355" r:id="rId20"/>
    <p:sldId id="345" r:id="rId21"/>
    <p:sldId id="348" r:id="rId22"/>
    <p:sldId id="349" r:id="rId23"/>
    <p:sldId id="350" r:id="rId24"/>
    <p:sldId id="351" r:id="rId25"/>
    <p:sldId id="352" r:id="rId26"/>
    <p:sldId id="354" r:id="rId27"/>
    <p:sldId id="353" r:id="rId28"/>
    <p:sldId id="357" r:id="rId29"/>
    <p:sldId id="339" r:id="rId30"/>
    <p:sldId id="360" r:id="rId31"/>
    <p:sldId id="361" r:id="rId32"/>
    <p:sldId id="362" r:id="rId33"/>
  </p:sldIdLst>
  <p:sldSz cx="9144000" cy="6858000" type="screen4x3"/>
  <p:notesSz cx="7104063" cy="10234613"/>
  <p:defaultTextStyle>
    <a:defPPr>
      <a:defRPr lang="fr-FR"/>
    </a:defPPr>
    <a:lvl1pPr marL="0" algn="l" defTabSz="457088" rtl="0" eaLnBrk="1" latinLnBrk="0" hangingPunct="1">
      <a:defRPr sz="1800" kern="1200">
        <a:solidFill>
          <a:schemeClr val="tx1"/>
        </a:solidFill>
        <a:latin typeface="+mn-lt"/>
        <a:ea typeface="+mn-ea"/>
        <a:cs typeface="+mn-cs"/>
      </a:defRPr>
    </a:lvl1pPr>
    <a:lvl2pPr marL="457088" algn="l" defTabSz="457088" rtl="0" eaLnBrk="1" latinLnBrk="0" hangingPunct="1">
      <a:defRPr sz="1800" kern="1200">
        <a:solidFill>
          <a:schemeClr val="tx1"/>
        </a:solidFill>
        <a:latin typeface="+mn-lt"/>
        <a:ea typeface="+mn-ea"/>
        <a:cs typeface="+mn-cs"/>
      </a:defRPr>
    </a:lvl2pPr>
    <a:lvl3pPr marL="914174" algn="l" defTabSz="457088" rtl="0" eaLnBrk="1" latinLnBrk="0" hangingPunct="1">
      <a:defRPr sz="1800" kern="1200">
        <a:solidFill>
          <a:schemeClr val="tx1"/>
        </a:solidFill>
        <a:latin typeface="+mn-lt"/>
        <a:ea typeface="+mn-ea"/>
        <a:cs typeface="+mn-cs"/>
      </a:defRPr>
    </a:lvl3pPr>
    <a:lvl4pPr marL="1371261" algn="l" defTabSz="457088" rtl="0" eaLnBrk="1" latinLnBrk="0" hangingPunct="1">
      <a:defRPr sz="1800" kern="1200">
        <a:solidFill>
          <a:schemeClr val="tx1"/>
        </a:solidFill>
        <a:latin typeface="+mn-lt"/>
        <a:ea typeface="+mn-ea"/>
        <a:cs typeface="+mn-cs"/>
      </a:defRPr>
    </a:lvl4pPr>
    <a:lvl5pPr marL="1828348" algn="l" defTabSz="457088" rtl="0" eaLnBrk="1" latinLnBrk="0" hangingPunct="1">
      <a:defRPr sz="1800" kern="1200">
        <a:solidFill>
          <a:schemeClr val="tx1"/>
        </a:solidFill>
        <a:latin typeface="+mn-lt"/>
        <a:ea typeface="+mn-ea"/>
        <a:cs typeface="+mn-cs"/>
      </a:defRPr>
    </a:lvl5pPr>
    <a:lvl6pPr marL="2285434" algn="l" defTabSz="457088" rtl="0" eaLnBrk="1" latinLnBrk="0" hangingPunct="1">
      <a:defRPr sz="1800" kern="1200">
        <a:solidFill>
          <a:schemeClr val="tx1"/>
        </a:solidFill>
        <a:latin typeface="+mn-lt"/>
        <a:ea typeface="+mn-ea"/>
        <a:cs typeface="+mn-cs"/>
      </a:defRPr>
    </a:lvl6pPr>
    <a:lvl7pPr marL="2742522" algn="l" defTabSz="457088" rtl="0" eaLnBrk="1" latinLnBrk="0" hangingPunct="1">
      <a:defRPr sz="1800" kern="1200">
        <a:solidFill>
          <a:schemeClr val="tx1"/>
        </a:solidFill>
        <a:latin typeface="+mn-lt"/>
        <a:ea typeface="+mn-ea"/>
        <a:cs typeface="+mn-cs"/>
      </a:defRPr>
    </a:lvl7pPr>
    <a:lvl8pPr marL="3199609" algn="l" defTabSz="457088" rtl="0" eaLnBrk="1" latinLnBrk="0" hangingPunct="1">
      <a:defRPr sz="1800" kern="1200">
        <a:solidFill>
          <a:schemeClr val="tx1"/>
        </a:solidFill>
        <a:latin typeface="+mn-lt"/>
        <a:ea typeface="+mn-ea"/>
        <a:cs typeface="+mn-cs"/>
      </a:defRPr>
    </a:lvl8pPr>
    <a:lvl9pPr marL="3656696" algn="l" defTabSz="45708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124A014-1B21-435E-9578-50AF40C816E8}">
          <p14:sldIdLst>
            <p14:sldId id="256"/>
            <p14:sldId id="312"/>
            <p14:sldId id="281"/>
          </p14:sldIdLst>
        </p14:section>
        <p14:section name="Section sans titre" id="{867E55F5-962A-442C-94A5-34DDFDC08A76}">
          <p14:sldIdLst>
            <p14:sldId id="338"/>
            <p14:sldId id="342"/>
            <p14:sldId id="358"/>
            <p14:sldId id="359"/>
            <p14:sldId id="264"/>
            <p14:sldId id="340"/>
            <p14:sldId id="343"/>
            <p14:sldId id="344"/>
            <p14:sldId id="347"/>
            <p14:sldId id="346"/>
            <p14:sldId id="356"/>
            <p14:sldId id="355"/>
            <p14:sldId id="345"/>
            <p14:sldId id="348"/>
            <p14:sldId id="349"/>
            <p14:sldId id="350"/>
            <p14:sldId id="351"/>
            <p14:sldId id="352"/>
            <p14:sldId id="354"/>
            <p14:sldId id="353"/>
            <p14:sldId id="357"/>
            <p14:sldId id="339"/>
            <p14:sldId id="360"/>
            <p14:sldId id="361"/>
            <p14:sldId id="362"/>
          </p14:sldIdLst>
        </p14:section>
      </p14:sectionLst>
    </p:ext>
    <p:ext uri="{EFAFB233-063F-42B5-8137-9DF3F51BA10A}">
      <p15:sldGuideLst xmlns:p15="http://schemas.microsoft.com/office/powerpoint/2012/main">
        <p15:guide id="1" orient="horz" pos="2381" userDrawn="1">
          <p15:clr>
            <a:srgbClr val="A4A3A4"/>
          </p15:clr>
        </p15:guide>
        <p15:guide id="2" pos="3368" userDrawn="1">
          <p15:clr>
            <a:srgbClr val="A4A3A4"/>
          </p15:clr>
        </p15:guide>
        <p15:guide id="3" orient="horz" pos="216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11B"/>
    <a:srgbClr val="FAFAFA"/>
    <a:srgbClr val="D9D9D9"/>
    <a:srgbClr val="B4B4B4"/>
    <a:srgbClr val="969696"/>
    <a:srgbClr val="D2D2D2"/>
    <a:srgbClr val="E6E6E6"/>
    <a:srgbClr val="DCDCDC"/>
    <a:srgbClr val="F5DA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5226" autoAdjust="0"/>
  </p:normalViewPr>
  <p:slideViewPr>
    <p:cSldViewPr snapToGrid="0" snapToObjects="1">
      <p:cViewPr varScale="1">
        <p:scale>
          <a:sx n="82" d="100"/>
          <a:sy n="82" d="100"/>
        </p:scale>
        <p:origin x="1262" y="72"/>
      </p:cViewPr>
      <p:guideLst>
        <p:guide orient="horz" pos="2381"/>
        <p:guide pos="3368"/>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fr-FR"/>
          </a:p>
        </p:txBody>
      </p:sp>
      <p:sp>
        <p:nvSpPr>
          <p:cNvPr id="3" name="Espace réservé de la date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CAF79715-7699-4B9A-85CF-3C8002BEBC14}" type="datetimeFigureOut">
              <a:rPr lang="fr-FR" smtClean="0"/>
              <a:pPr/>
              <a:t>03/10/2024</a:t>
            </a:fld>
            <a:endParaRPr lang="fr-FR"/>
          </a:p>
        </p:txBody>
      </p:sp>
      <p:sp>
        <p:nvSpPr>
          <p:cNvPr id="4" name="Espace réservé de l'image des diapositives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9075" tIns="49538" rIns="99075" bIns="49538" rtlCol="0" anchor="ctr"/>
          <a:lstStyle/>
          <a:p>
            <a:endParaRPr lang="fr-FR"/>
          </a:p>
        </p:txBody>
      </p:sp>
      <p:sp>
        <p:nvSpPr>
          <p:cNvPr id="5" name="Espace réservé des not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C5443854-6B05-4FA4-825B-5C368F004510}" type="slidenum">
              <a:rPr lang="fr-FR" smtClean="0"/>
              <a:pPr/>
              <a:t>‹N°›</a:t>
            </a:fld>
            <a:endParaRPr lang="fr-FR"/>
          </a:p>
        </p:txBody>
      </p:sp>
    </p:spTree>
    <p:extLst>
      <p:ext uri="{BB962C8B-B14F-4D97-AF65-F5344CB8AC3E}">
        <p14:creationId xmlns:p14="http://schemas.microsoft.com/office/powerpoint/2010/main" val="1087094497"/>
      </p:ext>
    </p:extLst>
  </p:cSld>
  <p:clrMap bg1="lt1" tx1="dk1" bg2="lt2" tx2="dk2" accent1="accent1" accent2="accent2" accent3="accent3" accent4="accent4" accent5="accent5" accent6="accent6" hlink="hlink" folHlink="folHlink"/>
  <p:notesStyle>
    <a:lvl1pPr marL="0" algn="l" defTabSz="914174" rtl="0" eaLnBrk="1" latinLnBrk="0" hangingPunct="1">
      <a:defRPr sz="1200" kern="1200">
        <a:solidFill>
          <a:schemeClr val="tx1"/>
        </a:solidFill>
        <a:latin typeface="+mn-lt"/>
        <a:ea typeface="+mn-ea"/>
        <a:cs typeface="+mn-cs"/>
      </a:defRPr>
    </a:lvl1pPr>
    <a:lvl2pPr marL="457088" algn="l" defTabSz="914174" rtl="0" eaLnBrk="1" latinLnBrk="0" hangingPunct="1">
      <a:defRPr sz="1200" kern="1200">
        <a:solidFill>
          <a:schemeClr val="tx1"/>
        </a:solidFill>
        <a:latin typeface="+mn-lt"/>
        <a:ea typeface="+mn-ea"/>
        <a:cs typeface="+mn-cs"/>
      </a:defRPr>
    </a:lvl2pPr>
    <a:lvl3pPr marL="914174" algn="l" defTabSz="914174" rtl="0" eaLnBrk="1" latinLnBrk="0" hangingPunct="1">
      <a:defRPr sz="1200" kern="1200">
        <a:solidFill>
          <a:schemeClr val="tx1"/>
        </a:solidFill>
        <a:latin typeface="+mn-lt"/>
        <a:ea typeface="+mn-ea"/>
        <a:cs typeface="+mn-cs"/>
      </a:defRPr>
    </a:lvl3pPr>
    <a:lvl4pPr marL="1371261" algn="l" defTabSz="914174" rtl="0" eaLnBrk="1" latinLnBrk="0" hangingPunct="1">
      <a:defRPr sz="1200" kern="1200">
        <a:solidFill>
          <a:schemeClr val="tx1"/>
        </a:solidFill>
        <a:latin typeface="+mn-lt"/>
        <a:ea typeface="+mn-ea"/>
        <a:cs typeface="+mn-cs"/>
      </a:defRPr>
    </a:lvl4pPr>
    <a:lvl5pPr marL="1828348" algn="l" defTabSz="914174" rtl="0" eaLnBrk="1" latinLnBrk="0" hangingPunct="1">
      <a:defRPr sz="1200" kern="1200">
        <a:solidFill>
          <a:schemeClr val="tx1"/>
        </a:solidFill>
        <a:latin typeface="+mn-lt"/>
        <a:ea typeface="+mn-ea"/>
        <a:cs typeface="+mn-cs"/>
      </a:defRPr>
    </a:lvl5pPr>
    <a:lvl6pPr marL="2285434" algn="l" defTabSz="914174" rtl="0" eaLnBrk="1" latinLnBrk="0" hangingPunct="1">
      <a:defRPr sz="1200" kern="1200">
        <a:solidFill>
          <a:schemeClr val="tx1"/>
        </a:solidFill>
        <a:latin typeface="+mn-lt"/>
        <a:ea typeface="+mn-ea"/>
        <a:cs typeface="+mn-cs"/>
      </a:defRPr>
    </a:lvl6pPr>
    <a:lvl7pPr marL="2742522" algn="l" defTabSz="914174" rtl="0" eaLnBrk="1" latinLnBrk="0" hangingPunct="1">
      <a:defRPr sz="1200" kern="1200">
        <a:solidFill>
          <a:schemeClr val="tx1"/>
        </a:solidFill>
        <a:latin typeface="+mn-lt"/>
        <a:ea typeface="+mn-ea"/>
        <a:cs typeface="+mn-cs"/>
      </a:defRPr>
    </a:lvl7pPr>
    <a:lvl8pPr marL="3199609" algn="l" defTabSz="914174" rtl="0" eaLnBrk="1" latinLnBrk="0" hangingPunct="1">
      <a:defRPr sz="1200" kern="1200">
        <a:solidFill>
          <a:schemeClr val="tx1"/>
        </a:solidFill>
        <a:latin typeface="+mn-lt"/>
        <a:ea typeface="+mn-ea"/>
        <a:cs typeface="+mn-cs"/>
      </a:defRPr>
    </a:lvl8pPr>
    <a:lvl9pPr marL="3656696" algn="l" defTabSz="914174"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13096" y="983995"/>
            <a:ext cx="7772400" cy="1470025"/>
          </a:xfrm>
          <a:prstGeom prst="rect">
            <a:avLst/>
          </a:prstGeom>
        </p:spPr>
        <p:txBody>
          <a:bodyPr lIns="80165" tIns="40083" rIns="80165" bIns="40083"/>
          <a:lstStyle>
            <a:lvl1pPr algn="l">
              <a:defRPr sz="7200" b="1">
                <a:latin typeface="Arial" pitchFamily="34" charset="0"/>
                <a:cs typeface="Arial" pitchFamily="34" charset="0"/>
              </a:defRPr>
            </a:lvl1pPr>
          </a:lstStyle>
          <a:p>
            <a:r>
              <a:rPr lang="fr-FR" dirty="0"/>
              <a:t>Cliquez et modifiez le titre</a:t>
            </a:r>
          </a:p>
        </p:txBody>
      </p:sp>
    </p:spTree>
    <p:extLst>
      <p:ext uri="{BB962C8B-B14F-4D97-AF65-F5344CB8AC3E}">
        <p14:creationId xmlns:p14="http://schemas.microsoft.com/office/powerpoint/2010/main" val="3437477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262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67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262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object 6">
            <a:extLst>
              <a:ext uri="{FF2B5EF4-FFF2-40B4-BE49-F238E27FC236}">
                <a16:creationId xmlns:a16="http://schemas.microsoft.com/office/drawing/2014/main" id="{57466B32-7E3E-4CF6-87EC-30AAAD14B808}"/>
              </a:ext>
            </a:extLst>
          </p:cNvPr>
          <p:cNvSpPr/>
          <p:nvPr userDrawn="1"/>
        </p:nvSpPr>
        <p:spPr>
          <a:xfrm>
            <a:off x="0" y="2884953"/>
            <a:ext cx="358775" cy="0"/>
          </a:xfrm>
          <a:custGeom>
            <a:avLst/>
            <a:gdLst/>
            <a:ahLst/>
            <a:cxnLst/>
            <a:rect l="l" t="t" r="r" b="b"/>
            <a:pathLst>
              <a:path w="358775">
                <a:moveTo>
                  <a:pt x="0" y="0"/>
                </a:moveTo>
                <a:lnTo>
                  <a:pt x="358154" y="0"/>
                </a:lnTo>
              </a:path>
            </a:pathLst>
          </a:custGeom>
          <a:ln w="31391">
            <a:solidFill>
              <a:srgbClr val="000000"/>
            </a:solidFill>
          </a:ln>
        </p:spPr>
        <p:txBody>
          <a:bodyPr wrap="square" lIns="0" tIns="0" rIns="0" bIns="0" rtlCol="0"/>
          <a:lstStyle/>
          <a:p>
            <a:endParaRPr/>
          </a:p>
        </p:txBody>
      </p:sp>
      <p:sp>
        <p:nvSpPr>
          <p:cNvPr id="3" name="ZoneTexte 2">
            <a:extLst>
              <a:ext uri="{FF2B5EF4-FFF2-40B4-BE49-F238E27FC236}">
                <a16:creationId xmlns:a16="http://schemas.microsoft.com/office/drawing/2014/main" id="{927CE816-A15D-4BF2-9B0D-3C7471A38D25}"/>
              </a:ext>
            </a:extLst>
          </p:cNvPr>
          <p:cNvSpPr txBox="1"/>
          <p:nvPr userDrawn="1"/>
        </p:nvSpPr>
        <p:spPr>
          <a:xfrm>
            <a:off x="-24582" y="1905000"/>
            <a:ext cx="8025582" cy="954107"/>
          </a:xfrm>
          <a:prstGeom prst="rect">
            <a:avLst/>
          </a:prstGeom>
          <a:noFill/>
        </p:spPr>
        <p:txBody>
          <a:bodyPr wrap="square" rtlCol="0">
            <a:spAutoFit/>
          </a:bodyPr>
          <a:lstStyle/>
          <a:p>
            <a:pPr marL="720000"/>
            <a:endParaRPr lang="fr-FR" sz="2000" b="1" dirty="0">
              <a:solidFill>
                <a:schemeClr val="bg1"/>
              </a:solidFill>
              <a:latin typeface="Arial" panose="020B0604020202020204" pitchFamily="34" charset="0"/>
              <a:cs typeface="Arial" panose="020B0604020202020204" pitchFamily="34" charset="0"/>
            </a:endParaRPr>
          </a:p>
          <a:p>
            <a:pPr marL="720000"/>
            <a:endParaRPr lang="fr-FR" sz="3600" b="1" dirty="0">
              <a:solidFill>
                <a:schemeClr val="bg1"/>
              </a:solidFill>
              <a:latin typeface="Arial" panose="020B0604020202020204" pitchFamily="34" charset="0"/>
              <a:cs typeface="Arial" panose="020B0604020202020204" pitchFamily="34" charset="0"/>
            </a:endParaRPr>
          </a:p>
        </p:txBody>
      </p:sp>
      <p:sp>
        <p:nvSpPr>
          <p:cNvPr id="7" name="Titre 3">
            <a:extLst>
              <a:ext uri="{FF2B5EF4-FFF2-40B4-BE49-F238E27FC236}">
                <a16:creationId xmlns:a16="http://schemas.microsoft.com/office/drawing/2014/main" id="{6B0DBBD0-77DD-4FAA-80C8-60BE740CBA89}"/>
              </a:ext>
            </a:extLst>
          </p:cNvPr>
          <p:cNvSpPr>
            <a:spLocks noGrp="1"/>
          </p:cNvSpPr>
          <p:nvPr>
            <p:ph type="title" hasCustomPrompt="1"/>
          </p:nvPr>
        </p:nvSpPr>
        <p:spPr>
          <a:xfrm>
            <a:off x="818867" y="2138306"/>
            <a:ext cx="6277970" cy="1493293"/>
          </a:xfrm>
          <a:prstGeom prst="rect">
            <a:avLst/>
          </a:prstGeom>
        </p:spPr>
        <p:txBody>
          <a:bodyPr/>
          <a:lstStyle>
            <a:lvl1pPr>
              <a:defRPr sz="7200" b="1">
                <a:latin typeface="Arial" panose="020B0604020202020204" pitchFamily="34" charset="0"/>
                <a:cs typeface="Arial" panose="020B0604020202020204" pitchFamily="34" charset="0"/>
              </a:defRPr>
            </a:lvl1pPr>
          </a:lstStyle>
          <a:p>
            <a:r>
              <a:rPr lang="fr-FR" dirty="0"/>
              <a:t>Titre en minuscule</a:t>
            </a:r>
          </a:p>
        </p:txBody>
      </p:sp>
    </p:spTree>
    <p:extLst>
      <p:ext uri="{BB962C8B-B14F-4D97-AF65-F5344CB8AC3E}">
        <p14:creationId xmlns:p14="http://schemas.microsoft.com/office/powerpoint/2010/main" val="870830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object 6">
            <a:extLst>
              <a:ext uri="{FF2B5EF4-FFF2-40B4-BE49-F238E27FC236}">
                <a16:creationId xmlns:a16="http://schemas.microsoft.com/office/drawing/2014/main" id="{57466B32-7E3E-4CF6-87EC-30AAAD14B808}"/>
              </a:ext>
            </a:extLst>
          </p:cNvPr>
          <p:cNvSpPr/>
          <p:nvPr userDrawn="1"/>
        </p:nvSpPr>
        <p:spPr>
          <a:xfrm>
            <a:off x="0" y="2884953"/>
            <a:ext cx="358775" cy="0"/>
          </a:xfrm>
          <a:custGeom>
            <a:avLst/>
            <a:gdLst/>
            <a:ahLst/>
            <a:cxnLst/>
            <a:rect l="l" t="t" r="r" b="b"/>
            <a:pathLst>
              <a:path w="358775">
                <a:moveTo>
                  <a:pt x="0" y="0"/>
                </a:moveTo>
                <a:lnTo>
                  <a:pt x="358154" y="0"/>
                </a:lnTo>
              </a:path>
            </a:pathLst>
          </a:custGeom>
          <a:ln w="31391">
            <a:solidFill>
              <a:srgbClr val="000000"/>
            </a:solidFill>
          </a:ln>
        </p:spPr>
        <p:txBody>
          <a:bodyPr wrap="square" lIns="0" tIns="0" rIns="0" bIns="0" rtlCol="0"/>
          <a:lstStyle/>
          <a:p>
            <a:endParaRPr/>
          </a:p>
        </p:txBody>
      </p:sp>
      <p:sp>
        <p:nvSpPr>
          <p:cNvPr id="3" name="ZoneTexte 2">
            <a:extLst>
              <a:ext uri="{FF2B5EF4-FFF2-40B4-BE49-F238E27FC236}">
                <a16:creationId xmlns:a16="http://schemas.microsoft.com/office/drawing/2014/main" id="{927CE816-A15D-4BF2-9B0D-3C7471A38D25}"/>
              </a:ext>
            </a:extLst>
          </p:cNvPr>
          <p:cNvSpPr txBox="1"/>
          <p:nvPr userDrawn="1"/>
        </p:nvSpPr>
        <p:spPr>
          <a:xfrm>
            <a:off x="-24582" y="1905000"/>
            <a:ext cx="8025582" cy="954107"/>
          </a:xfrm>
          <a:prstGeom prst="rect">
            <a:avLst/>
          </a:prstGeom>
          <a:noFill/>
        </p:spPr>
        <p:txBody>
          <a:bodyPr wrap="square" rtlCol="0">
            <a:spAutoFit/>
          </a:bodyPr>
          <a:lstStyle/>
          <a:p>
            <a:pPr marL="720000"/>
            <a:endParaRPr lang="fr-FR" sz="2000" b="1" dirty="0">
              <a:solidFill>
                <a:schemeClr val="bg1"/>
              </a:solidFill>
              <a:latin typeface="Arial" panose="020B0604020202020204" pitchFamily="34" charset="0"/>
              <a:cs typeface="Arial" panose="020B0604020202020204" pitchFamily="34" charset="0"/>
            </a:endParaRPr>
          </a:p>
          <a:p>
            <a:pPr marL="720000"/>
            <a:endParaRPr lang="fr-FR"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0830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1"/>
          <p:cNvSpPr>
            <a:spLocks noGrp="1"/>
          </p:cNvSpPr>
          <p:nvPr>
            <p:ph type="title"/>
          </p:nvPr>
        </p:nvSpPr>
        <p:spPr>
          <a:xfrm>
            <a:off x="372843" y="409576"/>
            <a:ext cx="5943551" cy="450166"/>
          </a:xfrm>
          <a:prstGeom prst="rect">
            <a:avLst/>
          </a:prstGeom>
        </p:spPr>
        <p:txBody>
          <a:bodyPr lIns="80165" tIns="40083" rIns="80165" bIns="40083"/>
          <a:lstStyle>
            <a:lvl1pPr>
              <a:defRPr sz="1400" b="1">
                <a:latin typeface="Arial" pitchFamily="34" charset="0"/>
                <a:cs typeface="Arial" pitchFamily="34" charset="0"/>
              </a:defRPr>
            </a:lvl1pPr>
          </a:lstStyle>
          <a:p>
            <a:r>
              <a:rPr lang="fr-FR" dirty="0"/>
              <a:t>Cliquez et modifiez le titre</a:t>
            </a:r>
          </a:p>
        </p:txBody>
      </p:sp>
    </p:spTree>
    <p:extLst>
      <p:ext uri="{BB962C8B-B14F-4D97-AF65-F5344CB8AC3E}">
        <p14:creationId xmlns:p14="http://schemas.microsoft.com/office/powerpoint/2010/main" val="2959454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Titre 1"/>
          <p:cNvSpPr>
            <a:spLocks noGrp="1"/>
          </p:cNvSpPr>
          <p:nvPr>
            <p:ph type="title"/>
          </p:nvPr>
        </p:nvSpPr>
        <p:spPr>
          <a:xfrm>
            <a:off x="372843" y="409576"/>
            <a:ext cx="5943551" cy="450166"/>
          </a:xfrm>
          <a:prstGeom prst="rect">
            <a:avLst/>
          </a:prstGeom>
        </p:spPr>
        <p:txBody>
          <a:bodyPr lIns="80165" tIns="40083" rIns="80165" bIns="40083"/>
          <a:lstStyle>
            <a:lvl1pPr>
              <a:defRPr sz="1400" b="1">
                <a:latin typeface="Arial" pitchFamily="34" charset="0"/>
                <a:cs typeface="Arial" pitchFamily="34" charset="0"/>
              </a:defRPr>
            </a:lvl1pPr>
          </a:lstStyle>
          <a:p>
            <a:r>
              <a:rPr lang="fr-FR" dirty="0"/>
              <a:t>Cliquez et modifiez le titre</a:t>
            </a:r>
          </a:p>
        </p:txBody>
      </p:sp>
      <p:sp>
        <p:nvSpPr>
          <p:cNvPr id="6" name="Titre 1"/>
          <p:cNvSpPr txBox="1">
            <a:spLocks/>
          </p:cNvSpPr>
          <p:nvPr userDrawn="1"/>
        </p:nvSpPr>
        <p:spPr>
          <a:xfrm>
            <a:off x="402158" y="1012142"/>
            <a:ext cx="3741213" cy="4924424"/>
          </a:xfrm>
          <a:prstGeom prst="rect">
            <a:avLst/>
          </a:prstGeom>
        </p:spPr>
        <p:txBody>
          <a:bodyPr lIns="80165" tIns="40083" rIns="80165" bIns="40083"/>
          <a:lstStyle>
            <a:lvl1pPr>
              <a:defRPr sz="1400" b="1">
                <a:latin typeface="Arial" pitchFamily="34" charset="0"/>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4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Cliquez et modifiez le titre</a:t>
            </a:r>
          </a:p>
        </p:txBody>
      </p:sp>
      <p:sp>
        <p:nvSpPr>
          <p:cNvPr id="7" name="Titre 1"/>
          <p:cNvSpPr txBox="1">
            <a:spLocks/>
          </p:cNvSpPr>
          <p:nvPr userDrawn="1"/>
        </p:nvSpPr>
        <p:spPr>
          <a:xfrm>
            <a:off x="4889412" y="1012142"/>
            <a:ext cx="3741213" cy="4924424"/>
          </a:xfrm>
          <a:prstGeom prst="rect">
            <a:avLst/>
          </a:prstGeom>
        </p:spPr>
        <p:txBody>
          <a:bodyPr lIns="80165" tIns="40083" rIns="80165" bIns="40083"/>
          <a:lstStyle>
            <a:lvl1pPr>
              <a:defRPr sz="1400" b="1">
                <a:latin typeface="Arial" pitchFamily="34" charset="0"/>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4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Cliquez et modifiez le titre</a:t>
            </a:r>
          </a:p>
        </p:txBody>
      </p:sp>
    </p:spTree>
    <p:extLst>
      <p:ext uri="{BB962C8B-B14F-4D97-AF65-F5344CB8AC3E}">
        <p14:creationId xmlns:p14="http://schemas.microsoft.com/office/powerpoint/2010/main" val="2959454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234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81CF4AA4-399D-4200-9AF2-8F5FCD1BE84E}"/>
              </a:ext>
            </a:extLst>
          </p:cNvPr>
          <p:cNvSpPr/>
          <p:nvPr userDrawn="1"/>
        </p:nvSpPr>
        <p:spPr>
          <a:xfrm>
            <a:off x="-218" y="-83712"/>
            <a:ext cx="9144000" cy="5447853"/>
          </a:xfrm>
          <a:custGeom>
            <a:avLst/>
            <a:gdLst/>
            <a:ahLst/>
            <a:cxnLst/>
            <a:rect l="l" t="t" r="r" b="b"/>
            <a:pathLst>
              <a:path w="9144000" h="6850380">
                <a:moveTo>
                  <a:pt x="0" y="6849804"/>
                </a:moveTo>
                <a:lnTo>
                  <a:pt x="9143979" y="6849804"/>
                </a:lnTo>
                <a:lnTo>
                  <a:pt x="9143979" y="0"/>
                </a:lnTo>
                <a:lnTo>
                  <a:pt x="0" y="0"/>
                </a:lnTo>
                <a:lnTo>
                  <a:pt x="0" y="6849804"/>
                </a:lnTo>
                <a:close/>
              </a:path>
            </a:pathLst>
          </a:custGeom>
          <a:solidFill>
            <a:srgbClr val="FFD11B"/>
          </a:solidFill>
        </p:spPr>
        <p:txBody>
          <a:bodyPr wrap="square" lIns="0" tIns="0" rIns="0" bIns="0" rtlCol="0"/>
          <a:lstStyle/>
          <a:p>
            <a:endParaRPr/>
          </a:p>
        </p:txBody>
      </p:sp>
      <p:sp>
        <p:nvSpPr>
          <p:cNvPr id="11" name="object 5">
            <a:extLst>
              <a:ext uri="{FF2B5EF4-FFF2-40B4-BE49-F238E27FC236}">
                <a16:creationId xmlns:a16="http://schemas.microsoft.com/office/drawing/2014/main" id="{6109B00C-7FC8-40E0-8603-D178A770A515}"/>
              </a:ext>
            </a:extLst>
          </p:cNvPr>
          <p:cNvSpPr/>
          <p:nvPr userDrawn="1"/>
        </p:nvSpPr>
        <p:spPr>
          <a:xfrm>
            <a:off x="7101570" y="-83712"/>
            <a:ext cx="3856259" cy="5203788"/>
          </a:xfrm>
          <a:prstGeom prst="rect">
            <a:avLst/>
          </a:prstGeom>
          <a:blipFill>
            <a:blip r:embed="rId4" cstate="print"/>
            <a:stretch>
              <a:fillRect/>
            </a:stretch>
          </a:blipFill>
        </p:spPr>
        <p:txBody>
          <a:bodyPr wrap="square" lIns="0" tIns="0" rIns="0" bIns="0" rtlCol="0"/>
          <a:lstStyle/>
          <a:p>
            <a:endParaRPr/>
          </a:p>
        </p:txBody>
      </p:sp>
      <p:pic>
        <p:nvPicPr>
          <p:cNvPr id="12" name="Image 11" descr="logo mdt 2020 avec zone de respiration - 2.jpg">
            <a:extLst>
              <a:ext uri="{FF2B5EF4-FFF2-40B4-BE49-F238E27FC236}">
                <a16:creationId xmlns:a16="http://schemas.microsoft.com/office/drawing/2014/main" id="{87AFD88D-643F-41E5-B037-CC75533CA2C3}"/>
              </a:ext>
            </a:extLst>
          </p:cNvPr>
          <p:cNvPicPr>
            <a:picLocks noChangeAspect="1"/>
          </p:cNvPicPr>
          <p:nvPr userDrawn="1"/>
        </p:nvPicPr>
        <p:blipFill rotWithShape="1">
          <a:blip r:embed="rId5"/>
          <a:srcRect b="13137"/>
          <a:stretch/>
        </p:blipFill>
        <p:spPr>
          <a:xfrm>
            <a:off x="0" y="5370552"/>
            <a:ext cx="3989072" cy="1487448"/>
          </a:xfrm>
          <a:prstGeom prst="rect">
            <a:avLst/>
          </a:prstGeom>
        </p:spPr>
      </p:pic>
    </p:spTree>
    <p:extLst>
      <p:ext uri="{BB962C8B-B14F-4D97-AF65-F5344CB8AC3E}">
        <p14:creationId xmlns:p14="http://schemas.microsoft.com/office/powerpoint/2010/main" val="53468081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441832" rtl="0" eaLnBrk="1" latinLnBrk="0" hangingPunct="1">
        <a:spcBef>
          <a:spcPct val="0"/>
        </a:spcBef>
        <a:buNone/>
        <a:defRPr sz="4300" kern="1200">
          <a:solidFill>
            <a:schemeClr val="tx1"/>
          </a:solidFill>
          <a:latin typeface="+mj-lt"/>
          <a:ea typeface="+mj-ea"/>
          <a:cs typeface="+mj-cs"/>
        </a:defRPr>
      </a:lvl1pPr>
    </p:titleStyle>
    <p:bodyStyle>
      <a:lvl1pPr marL="331374" indent="-331374" algn="l" defTabSz="441832" rtl="0" eaLnBrk="1" latinLnBrk="0" hangingPunct="1">
        <a:spcBef>
          <a:spcPct val="20000"/>
        </a:spcBef>
        <a:buFont typeface="Arial"/>
        <a:buChar char="•"/>
        <a:defRPr sz="3100" kern="1200">
          <a:solidFill>
            <a:schemeClr val="tx1"/>
          </a:solidFill>
          <a:latin typeface="+mn-lt"/>
          <a:ea typeface="+mn-ea"/>
          <a:cs typeface="+mn-cs"/>
        </a:defRPr>
      </a:lvl1pPr>
      <a:lvl2pPr marL="717977" indent="-276145" algn="l" defTabSz="441832" rtl="0" eaLnBrk="1" latinLnBrk="0" hangingPunct="1">
        <a:spcBef>
          <a:spcPct val="20000"/>
        </a:spcBef>
        <a:buFont typeface="Arial"/>
        <a:buChar char="–"/>
        <a:defRPr sz="2700" kern="1200">
          <a:solidFill>
            <a:schemeClr val="tx1"/>
          </a:solidFill>
          <a:latin typeface="+mn-lt"/>
          <a:ea typeface="+mn-ea"/>
          <a:cs typeface="+mn-cs"/>
        </a:defRPr>
      </a:lvl2pPr>
      <a:lvl3pPr marL="1104580" indent="-220916" algn="l" defTabSz="441832" rtl="0" eaLnBrk="1" latinLnBrk="0" hangingPunct="1">
        <a:spcBef>
          <a:spcPct val="20000"/>
        </a:spcBef>
        <a:buFont typeface="Arial"/>
        <a:buChar char="•"/>
        <a:defRPr sz="2300" kern="1200">
          <a:solidFill>
            <a:schemeClr val="tx1"/>
          </a:solidFill>
          <a:latin typeface="+mn-lt"/>
          <a:ea typeface="+mn-ea"/>
          <a:cs typeface="+mn-cs"/>
        </a:defRPr>
      </a:lvl3pPr>
      <a:lvl4pPr marL="1546411" indent="-220916" algn="l" defTabSz="441832" rtl="0" eaLnBrk="1" latinLnBrk="0" hangingPunct="1">
        <a:spcBef>
          <a:spcPct val="20000"/>
        </a:spcBef>
        <a:buFont typeface="Arial"/>
        <a:buChar char="–"/>
        <a:defRPr sz="1900" kern="1200">
          <a:solidFill>
            <a:schemeClr val="tx1"/>
          </a:solidFill>
          <a:latin typeface="+mn-lt"/>
          <a:ea typeface="+mn-ea"/>
          <a:cs typeface="+mn-cs"/>
        </a:defRPr>
      </a:lvl4pPr>
      <a:lvl5pPr marL="1988243" indent="-220916" algn="l" defTabSz="441832" rtl="0" eaLnBrk="1" latinLnBrk="0" hangingPunct="1">
        <a:spcBef>
          <a:spcPct val="20000"/>
        </a:spcBef>
        <a:buFont typeface="Arial"/>
        <a:buChar char="»"/>
        <a:defRPr sz="1900" kern="1200">
          <a:solidFill>
            <a:schemeClr val="tx1"/>
          </a:solidFill>
          <a:latin typeface="+mn-lt"/>
          <a:ea typeface="+mn-ea"/>
          <a:cs typeface="+mn-cs"/>
        </a:defRPr>
      </a:lvl5pPr>
      <a:lvl6pPr marL="2430076" indent="-220916" algn="l" defTabSz="441832" rtl="0" eaLnBrk="1" latinLnBrk="0" hangingPunct="1">
        <a:spcBef>
          <a:spcPct val="20000"/>
        </a:spcBef>
        <a:buFont typeface="Arial"/>
        <a:buChar char="•"/>
        <a:defRPr sz="1900" kern="1200">
          <a:solidFill>
            <a:schemeClr val="tx1"/>
          </a:solidFill>
          <a:latin typeface="+mn-lt"/>
          <a:ea typeface="+mn-ea"/>
          <a:cs typeface="+mn-cs"/>
        </a:defRPr>
      </a:lvl6pPr>
      <a:lvl7pPr marL="2871907" indent="-220916" algn="l" defTabSz="441832" rtl="0" eaLnBrk="1" latinLnBrk="0" hangingPunct="1">
        <a:spcBef>
          <a:spcPct val="20000"/>
        </a:spcBef>
        <a:buFont typeface="Arial"/>
        <a:buChar char="•"/>
        <a:defRPr sz="1900" kern="1200">
          <a:solidFill>
            <a:schemeClr val="tx1"/>
          </a:solidFill>
          <a:latin typeface="+mn-lt"/>
          <a:ea typeface="+mn-ea"/>
          <a:cs typeface="+mn-cs"/>
        </a:defRPr>
      </a:lvl7pPr>
      <a:lvl8pPr marL="3313739" indent="-220916" algn="l" defTabSz="441832" rtl="0" eaLnBrk="1" latinLnBrk="0" hangingPunct="1">
        <a:spcBef>
          <a:spcPct val="20000"/>
        </a:spcBef>
        <a:buFont typeface="Arial"/>
        <a:buChar char="•"/>
        <a:defRPr sz="1900" kern="1200">
          <a:solidFill>
            <a:schemeClr val="tx1"/>
          </a:solidFill>
          <a:latin typeface="+mn-lt"/>
          <a:ea typeface="+mn-ea"/>
          <a:cs typeface="+mn-cs"/>
        </a:defRPr>
      </a:lvl8pPr>
      <a:lvl9pPr marL="3755571" indent="-220916" algn="l" defTabSz="441832"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fr-FR"/>
      </a:defPPr>
      <a:lvl1pPr marL="0" algn="l" defTabSz="441832" rtl="0" eaLnBrk="1" latinLnBrk="0" hangingPunct="1">
        <a:defRPr sz="1700" kern="1200">
          <a:solidFill>
            <a:schemeClr val="tx1"/>
          </a:solidFill>
          <a:latin typeface="+mn-lt"/>
          <a:ea typeface="+mn-ea"/>
          <a:cs typeface="+mn-cs"/>
        </a:defRPr>
      </a:lvl1pPr>
      <a:lvl2pPr marL="441832" algn="l" defTabSz="441832" rtl="0" eaLnBrk="1" latinLnBrk="0" hangingPunct="1">
        <a:defRPr sz="1700" kern="1200">
          <a:solidFill>
            <a:schemeClr val="tx1"/>
          </a:solidFill>
          <a:latin typeface="+mn-lt"/>
          <a:ea typeface="+mn-ea"/>
          <a:cs typeface="+mn-cs"/>
        </a:defRPr>
      </a:lvl2pPr>
      <a:lvl3pPr marL="883664" algn="l" defTabSz="441832" rtl="0" eaLnBrk="1" latinLnBrk="0" hangingPunct="1">
        <a:defRPr sz="1700" kern="1200">
          <a:solidFill>
            <a:schemeClr val="tx1"/>
          </a:solidFill>
          <a:latin typeface="+mn-lt"/>
          <a:ea typeface="+mn-ea"/>
          <a:cs typeface="+mn-cs"/>
        </a:defRPr>
      </a:lvl3pPr>
      <a:lvl4pPr marL="1325496" algn="l" defTabSz="441832" rtl="0" eaLnBrk="1" latinLnBrk="0" hangingPunct="1">
        <a:defRPr sz="1700" kern="1200">
          <a:solidFill>
            <a:schemeClr val="tx1"/>
          </a:solidFill>
          <a:latin typeface="+mn-lt"/>
          <a:ea typeface="+mn-ea"/>
          <a:cs typeface="+mn-cs"/>
        </a:defRPr>
      </a:lvl4pPr>
      <a:lvl5pPr marL="1767327" algn="l" defTabSz="441832" rtl="0" eaLnBrk="1" latinLnBrk="0" hangingPunct="1">
        <a:defRPr sz="1700" kern="1200">
          <a:solidFill>
            <a:schemeClr val="tx1"/>
          </a:solidFill>
          <a:latin typeface="+mn-lt"/>
          <a:ea typeface="+mn-ea"/>
          <a:cs typeface="+mn-cs"/>
        </a:defRPr>
      </a:lvl5pPr>
      <a:lvl6pPr marL="2209160" algn="l" defTabSz="441832" rtl="0" eaLnBrk="1" latinLnBrk="0" hangingPunct="1">
        <a:defRPr sz="1700" kern="1200">
          <a:solidFill>
            <a:schemeClr val="tx1"/>
          </a:solidFill>
          <a:latin typeface="+mn-lt"/>
          <a:ea typeface="+mn-ea"/>
          <a:cs typeface="+mn-cs"/>
        </a:defRPr>
      </a:lvl6pPr>
      <a:lvl7pPr marL="2650991" algn="l" defTabSz="441832" rtl="0" eaLnBrk="1" latinLnBrk="0" hangingPunct="1">
        <a:defRPr sz="1700" kern="1200">
          <a:solidFill>
            <a:schemeClr val="tx1"/>
          </a:solidFill>
          <a:latin typeface="+mn-lt"/>
          <a:ea typeface="+mn-ea"/>
          <a:cs typeface="+mn-cs"/>
        </a:defRPr>
      </a:lvl7pPr>
      <a:lvl8pPr marL="3092823" algn="l" defTabSz="441832" rtl="0" eaLnBrk="1" latinLnBrk="0" hangingPunct="1">
        <a:defRPr sz="1700" kern="1200">
          <a:solidFill>
            <a:schemeClr val="tx1"/>
          </a:solidFill>
          <a:latin typeface="+mn-lt"/>
          <a:ea typeface="+mn-ea"/>
          <a:cs typeface="+mn-cs"/>
        </a:defRPr>
      </a:lvl8pPr>
      <a:lvl9pPr marL="3534655" algn="l" defTabSz="441832"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EB39046-C1B3-4A3F-B4F0-FD3C43B5FE04}"/>
              </a:ext>
            </a:extLst>
          </p:cNvPr>
          <p:cNvSpPr/>
          <p:nvPr userDrawn="1"/>
        </p:nvSpPr>
        <p:spPr>
          <a:xfrm>
            <a:off x="0" y="1155208"/>
            <a:ext cx="9144000" cy="5696585"/>
          </a:xfrm>
          <a:custGeom>
            <a:avLst/>
            <a:gdLst/>
            <a:ahLst/>
            <a:cxnLst/>
            <a:rect l="l" t="t" r="r" b="b"/>
            <a:pathLst>
              <a:path w="9144000" h="5696584">
                <a:moveTo>
                  <a:pt x="0" y="5696023"/>
                </a:moveTo>
                <a:lnTo>
                  <a:pt x="9143978" y="5696023"/>
                </a:lnTo>
                <a:lnTo>
                  <a:pt x="9143978" y="0"/>
                </a:lnTo>
                <a:lnTo>
                  <a:pt x="0" y="0"/>
                </a:lnTo>
                <a:lnTo>
                  <a:pt x="0" y="5696023"/>
                </a:lnTo>
                <a:close/>
              </a:path>
            </a:pathLst>
          </a:custGeom>
          <a:solidFill>
            <a:srgbClr val="FFD11B"/>
          </a:solidFill>
        </p:spPr>
        <p:txBody>
          <a:bodyPr wrap="square" lIns="0" tIns="0" rIns="0" bIns="0" rtlCol="0"/>
          <a:lstStyle/>
          <a:p>
            <a:endParaRPr/>
          </a:p>
        </p:txBody>
      </p:sp>
      <p:sp>
        <p:nvSpPr>
          <p:cNvPr id="8" name="object 21">
            <a:extLst>
              <a:ext uri="{FF2B5EF4-FFF2-40B4-BE49-F238E27FC236}">
                <a16:creationId xmlns:a16="http://schemas.microsoft.com/office/drawing/2014/main" id="{484A532A-564C-4B6A-AF68-652CE8F7F5DB}"/>
              </a:ext>
            </a:extLst>
          </p:cNvPr>
          <p:cNvSpPr/>
          <p:nvPr userDrawn="1"/>
        </p:nvSpPr>
        <p:spPr>
          <a:xfrm>
            <a:off x="6968761" y="86628"/>
            <a:ext cx="4987067" cy="6868764"/>
          </a:xfrm>
          <a:prstGeom prst="rect">
            <a:avLst/>
          </a:prstGeom>
          <a:blipFill>
            <a:blip r:embed="rId4" cstate="print"/>
            <a:stretch>
              <a:fillRect/>
            </a:stretch>
          </a:blipFill>
        </p:spPr>
        <p:txBody>
          <a:bodyPr wrap="square" lIns="0" tIns="0" rIns="0" bIns="0" rtlCol="0"/>
          <a:lstStyle/>
          <a:p>
            <a:endParaRPr/>
          </a:p>
        </p:txBody>
      </p:sp>
      <p:sp>
        <p:nvSpPr>
          <p:cNvPr id="10" name="ZoneTexte 9">
            <a:extLst>
              <a:ext uri="{FF2B5EF4-FFF2-40B4-BE49-F238E27FC236}">
                <a16:creationId xmlns:a16="http://schemas.microsoft.com/office/drawing/2014/main" id="{90D657B1-A57E-4F7B-8B98-6BB71104F5B1}"/>
              </a:ext>
            </a:extLst>
          </p:cNvPr>
          <p:cNvSpPr txBox="1"/>
          <p:nvPr userDrawn="1"/>
        </p:nvSpPr>
        <p:spPr>
          <a:xfrm>
            <a:off x="636587" y="531140"/>
            <a:ext cx="7870825" cy="1292662"/>
          </a:xfrm>
          <a:prstGeom prst="rect">
            <a:avLst/>
          </a:prstGeom>
          <a:noFill/>
        </p:spPr>
        <p:txBody>
          <a:bodyPr wrap="square" rtlCol="0">
            <a:spAutoFit/>
          </a:bodyPr>
          <a:lstStyle/>
          <a:p>
            <a:pPr>
              <a:lnSpc>
                <a:spcPts val="6000"/>
              </a:lnSpc>
            </a:pPr>
            <a:r>
              <a:rPr lang="fr-FR" sz="7200" b="1" dirty="0">
                <a:solidFill>
                  <a:schemeClr val="bg1"/>
                </a:solidFill>
                <a:latin typeface="Arial" panose="020B0604020202020204" pitchFamily="34" charset="0"/>
                <a:cs typeface="Arial" panose="020B0604020202020204" pitchFamily="34" charset="0"/>
              </a:rPr>
              <a:t>XXXX</a:t>
            </a:r>
          </a:p>
          <a:p>
            <a:endParaRPr lang="fr-FR" sz="2800" b="1"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D34D3815-F158-4E21-9CFE-7CBA472E385A}"/>
              </a:ext>
            </a:extLst>
          </p:cNvPr>
          <p:cNvSpPr txBox="1"/>
          <p:nvPr userDrawn="1"/>
        </p:nvSpPr>
        <p:spPr>
          <a:xfrm>
            <a:off x="838200" y="533400"/>
            <a:ext cx="7870825" cy="2062103"/>
          </a:xfrm>
          <a:prstGeom prst="rect">
            <a:avLst/>
          </a:prstGeom>
          <a:noFill/>
        </p:spPr>
        <p:txBody>
          <a:bodyPr wrap="square" rtlCol="0">
            <a:spAutoFit/>
          </a:bodyPr>
          <a:lstStyle/>
          <a:p>
            <a:pPr>
              <a:lnSpc>
                <a:spcPts val="6000"/>
              </a:lnSpc>
            </a:pPr>
            <a:r>
              <a:rPr lang="fr-FR" sz="7200" b="1" dirty="0">
                <a:latin typeface="Arial" panose="020B0604020202020204" pitchFamily="34" charset="0"/>
                <a:cs typeface="Arial" panose="020B0604020202020204" pitchFamily="34" charset="0"/>
              </a:rPr>
              <a:t>Le</a:t>
            </a:r>
          </a:p>
          <a:p>
            <a:pPr>
              <a:lnSpc>
                <a:spcPts val="6000"/>
              </a:lnSpc>
            </a:pPr>
            <a:r>
              <a:rPr lang="fr-FR" sz="7200" b="1" dirty="0">
                <a:solidFill>
                  <a:schemeClr val="bg1"/>
                </a:solidFill>
                <a:latin typeface="Arial" panose="020B0604020202020204" pitchFamily="34" charset="0"/>
                <a:cs typeface="Arial" panose="020B0604020202020204" pitchFamily="34" charset="0"/>
              </a:rPr>
              <a:t>Sommaire</a:t>
            </a:r>
          </a:p>
          <a:p>
            <a:endParaRPr lang="fr-F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7571775"/>
      </p:ext>
    </p:extLst>
  </p:cSld>
  <p:clrMap bg1="lt1" tx1="dk1" bg2="lt2" tx2="dk2" accent1="accent1" accent2="accent2" accent3="accent3" accent4="accent4" accent5="accent5" accent6="accent6" hlink="hlink" folHlink="folHlink"/>
  <p:sldLayoutIdLst>
    <p:sldLayoutId id="2147483661"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EB39046-C1B3-4A3F-B4F0-FD3C43B5FE04}"/>
              </a:ext>
            </a:extLst>
          </p:cNvPr>
          <p:cNvSpPr/>
          <p:nvPr userDrawn="1"/>
        </p:nvSpPr>
        <p:spPr>
          <a:xfrm>
            <a:off x="0" y="0"/>
            <a:ext cx="9144000" cy="6851793"/>
          </a:xfrm>
          <a:custGeom>
            <a:avLst/>
            <a:gdLst/>
            <a:ahLst/>
            <a:cxnLst/>
            <a:rect l="l" t="t" r="r" b="b"/>
            <a:pathLst>
              <a:path w="9144000" h="5696584">
                <a:moveTo>
                  <a:pt x="0" y="5696023"/>
                </a:moveTo>
                <a:lnTo>
                  <a:pt x="9143978" y="5696023"/>
                </a:lnTo>
                <a:lnTo>
                  <a:pt x="9143978" y="0"/>
                </a:lnTo>
                <a:lnTo>
                  <a:pt x="0" y="0"/>
                </a:lnTo>
                <a:lnTo>
                  <a:pt x="0" y="5696023"/>
                </a:lnTo>
                <a:close/>
              </a:path>
            </a:pathLst>
          </a:custGeom>
          <a:solidFill>
            <a:srgbClr val="FFD11B"/>
          </a:solidFill>
        </p:spPr>
        <p:txBody>
          <a:bodyPr wrap="square" lIns="0" tIns="0" rIns="0" bIns="0" rtlCol="0"/>
          <a:lstStyle/>
          <a:p>
            <a:endParaRPr dirty="0"/>
          </a:p>
        </p:txBody>
      </p:sp>
      <p:sp>
        <p:nvSpPr>
          <p:cNvPr id="4" name="object 6">
            <a:extLst>
              <a:ext uri="{FF2B5EF4-FFF2-40B4-BE49-F238E27FC236}">
                <a16:creationId xmlns:a16="http://schemas.microsoft.com/office/drawing/2014/main" id="{57466B32-7E3E-4CF6-87EC-30AAAD14B808}"/>
              </a:ext>
            </a:extLst>
          </p:cNvPr>
          <p:cNvSpPr/>
          <p:nvPr userDrawn="1"/>
        </p:nvSpPr>
        <p:spPr>
          <a:xfrm>
            <a:off x="0" y="2884953"/>
            <a:ext cx="358775" cy="0"/>
          </a:xfrm>
          <a:custGeom>
            <a:avLst/>
            <a:gdLst/>
            <a:ahLst/>
            <a:cxnLst/>
            <a:rect l="l" t="t" r="r" b="b"/>
            <a:pathLst>
              <a:path w="358775">
                <a:moveTo>
                  <a:pt x="0" y="0"/>
                </a:moveTo>
                <a:lnTo>
                  <a:pt x="358154" y="0"/>
                </a:lnTo>
              </a:path>
            </a:pathLst>
          </a:custGeom>
          <a:ln w="31391">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7167442"/>
      </p:ext>
    </p:extLst>
  </p:cSld>
  <p:clrMap bg1="lt1" tx1="dk1" bg2="lt2" tx2="dk2" accent1="accent1" accent2="accent2" accent3="accent3" accent4="accent4" accent5="accent5" accent6="accent6" hlink="hlink" folHlink="folHlink"/>
  <p:sldLayoutIdLst>
    <p:sldLayoutId id="2147483663" r:id="rId1"/>
    <p:sldLayoutId id="21474836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18A863C-F7D2-4420-B5D3-0D845C2203B6}"/>
              </a:ext>
            </a:extLst>
          </p:cNvPr>
          <p:cNvSpPr txBox="1"/>
          <p:nvPr userDrawn="1"/>
        </p:nvSpPr>
        <p:spPr>
          <a:xfrm>
            <a:off x="683576" y="2891836"/>
            <a:ext cx="7165024" cy="923330"/>
          </a:xfrm>
          <a:prstGeom prst="rect">
            <a:avLst/>
          </a:prstGeom>
          <a:noFill/>
        </p:spPr>
        <p:txBody>
          <a:bodyPr wrap="square" rtlCol="0">
            <a:spAutoFit/>
          </a:bodyPr>
          <a:lstStyle/>
          <a:p>
            <a:pPr marL="720000" indent="-285750">
              <a:buFontTx/>
              <a:buChar char="-"/>
            </a:pPr>
            <a:endParaRPr lang="fr-FR" cap="all" dirty="0"/>
          </a:p>
          <a:p>
            <a:pPr marL="720000" indent="-285750">
              <a:buFontTx/>
              <a:buChar char="-"/>
            </a:pPr>
            <a:endParaRPr lang="fr-FR" cap="all" dirty="0"/>
          </a:p>
          <a:p>
            <a:pPr marL="720000" indent="-285750">
              <a:buFontTx/>
              <a:buChar char="-"/>
            </a:pPr>
            <a:endParaRPr lang="fr-FR" cap="all"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90D657B1-A57E-4F7B-8B98-6BB71104F5B1}"/>
              </a:ext>
            </a:extLst>
          </p:cNvPr>
          <p:cNvSpPr txBox="1"/>
          <p:nvPr userDrawn="1"/>
        </p:nvSpPr>
        <p:spPr>
          <a:xfrm>
            <a:off x="636587" y="531140"/>
            <a:ext cx="7870825" cy="1292662"/>
          </a:xfrm>
          <a:prstGeom prst="rect">
            <a:avLst/>
          </a:prstGeom>
          <a:noFill/>
        </p:spPr>
        <p:txBody>
          <a:bodyPr wrap="square" rtlCol="0">
            <a:spAutoFit/>
          </a:bodyPr>
          <a:lstStyle/>
          <a:p>
            <a:pPr>
              <a:lnSpc>
                <a:spcPts val="6000"/>
              </a:lnSpc>
            </a:pPr>
            <a:r>
              <a:rPr lang="fr-FR" sz="7200" b="1" dirty="0">
                <a:solidFill>
                  <a:schemeClr val="bg1"/>
                </a:solidFill>
                <a:latin typeface="Arial" panose="020B0604020202020204" pitchFamily="34" charset="0"/>
                <a:cs typeface="Arial" panose="020B0604020202020204" pitchFamily="34" charset="0"/>
              </a:rPr>
              <a:t>XXXX</a:t>
            </a:r>
          </a:p>
          <a:p>
            <a:endParaRPr lang="fr-FR" sz="2800" b="1" dirty="0">
              <a:latin typeface="Arial" panose="020B0604020202020204" pitchFamily="34" charset="0"/>
              <a:cs typeface="Arial" panose="020B0604020202020204" pitchFamily="34" charset="0"/>
            </a:endParaRPr>
          </a:p>
        </p:txBody>
      </p:sp>
      <p:sp>
        <p:nvSpPr>
          <p:cNvPr id="2" name="object 16">
            <a:extLst>
              <a:ext uri="{FF2B5EF4-FFF2-40B4-BE49-F238E27FC236}">
                <a16:creationId xmlns:a16="http://schemas.microsoft.com/office/drawing/2014/main" id="{4D8860C7-6FA5-4BDE-9947-A825843515F4}"/>
              </a:ext>
            </a:extLst>
          </p:cNvPr>
          <p:cNvSpPr/>
          <p:nvPr userDrawn="1"/>
        </p:nvSpPr>
        <p:spPr>
          <a:xfrm>
            <a:off x="-2817" y="609600"/>
            <a:ext cx="358775" cy="0"/>
          </a:xfrm>
          <a:custGeom>
            <a:avLst/>
            <a:gdLst/>
            <a:ahLst/>
            <a:cxnLst/>
            <a:rect l="l" t="t" r="r" b="b"/>
            <a:pathLst>
              <a:path w="358775">
                <a:moveTo>
                  <a:pt x="0" y="0"/>
                </a:moveTo>
                <a:lnTo>
                  <a:pt x="358154" y="0"/>
                </a:lnTo>
              </a:path>
            </a:pathLst>
          </a:custGeom>
          <a:ln w="31391">
            <a:solidFill>
              <a:srgbClr val="000000"/>
            </a:solidFill>
          </a:ln>
        </p:spPr>
        <p:txBody>
          <a:bodyPr wrap="square" lIns="0" tIns="0" rIns="0" bIns="0" rtlCol="0"/>
          <a:lstStyle/>
          <a:p>
            <a:endParaRPr/>
          </a:p>
        </p:txBody>
      </p:sp>
      <p:sp>
        <p:nvSpPr>
          <p:cNvPr id="3" name="bk object 16">
            <a:extLst>
              <a:ext uri="{FF2B5EF4-FFF2-40B4-BE49-F238E27FC236}">
                <a16:creationId xmlns:a16="http://schemas.microsoft.com/office/drawing/2014/main" id="{DD8F8191-F6C0-44B6-8151-14717018DC16}"/>
              </a:ext>
            </a:extLst>
          </p:cNvPr>
          <p:cNvSpPr/>
          <p:nvPr userDrawn="1"/>
        </p:nvSpPr>
        <p:spPr>
          <a:xfrm>
            <a:off x="7848600" y="24865"/>
            <a:ext cx="4574559" cy="6863636"/>
          </a:xfrm>
          <a:prstGeom prst="rect">
            <a:avLst/>
          </a:prstGeom>
          <a:blipFill>
            <a:blip r:embed="rId4" cstate="print"/>
            <a:stretch>
              <a:fillRect/>
            </a:stretch>
          </a:blipFill>
        </p:spPr>
        <p:txBody>
          <a:bodyPr wrap="square" lIns="0" tIns="0" rIns="0" bIns="0" rtlCol="0"/>
          <a:lstStyle/>
          <a:p>
            <a:endParaRPr/>
          </a:p>
        </p:txBody>
      </p:sp>
      <p:pic>
        <p:nvPicPr>
          <p:cNvPr id="4" name="Image 3" descr="Une image contenant dessin&#10;&#10;Description générée automatiquement">
            <a:extLst>
              <a:ext uri="{FF2B5EF4-FFF2-40B4-BE49-F238E27FC236}">
                <a16:creationId xmlns:a16="http://schemas.microsoft.com/office/drawing/2014/main" id="{FD7E841C-53DB-407B-AAEC-1BD03010AED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87" y="6161112"/>
            <a:ext cx="1951100" cy="624862"/>
          </a:xfrm>
          <a:prstGeom prst="rect">
            <a:avLst/>
          </a:prstGeom>
        </p:spPr>
      </p:pic>
    </p:spTree>
    <p:extLst>
      <p:ext uri="{BB962C8B-B14F-4D97-AF65-F5344CB8AC3E}">
        <p14:creationId xmlns:p14="http://schemas.microsoft.com/office/powerpoint/2010/main" val="427177059"/>
      </p:ext>
    </p:extLst>
  </p:cSld>
  <p:clrMap bg1="lt1" tx1="dk1" bg2="lt2" tx2="dk2" accent1="accent1" accent2="accent2" accent3="accent3" accent4="accent4" accent5="accent5" accent6="accent6" hlink="hlink" folHlink="folHlink"/>
  <p:sldLayoutIdLst>
    <p:sldLayoutId id="2147483665" r:id="rId1"/>
    <p:sldLayoutId id="21474836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EB39046-C1B3-4A3F-B4F0-FD3C43B5FE04}"/>
              </a:ext>
            </a:extLst>
          </p:cNvPr>
          <p:cNvSpPr/>
          <p:nvPr userDrawn="1"/>
        </p:nvSpPr>
        <p:spPr>
          <a:xfrm>
            <a:off x="0" y="0"/>
            <a:ext cx="9144000" cy="6851793"/>
          </a:xfrm>
          <a:custGeom>
            <a:avLst/>
            <a:gdLst/>
            <a:ahLst/>
            <a:cxnLst/>
            <a:rect l="l" t="t" r="r" b="b"/>
            <a:pathLst>
              <a:path w="9144000" h="5696584">
                <a:moveTo>
                  <a:pt x="0" y="5696023"/>
                </a:moveTo>
                <a:lnTo>
                  <a:pt x="9143978" y="5696023"/>
                </a:lnTo>
                <a:lnTo>
                  <a:pt x="9143978" y="0"/>
                </a:lnTo>
                <a:lnTo>
                  <a:pt x="0" y="0"/>
                </a:lnTo>
                <a:lnTo>
                  <a:pt x="0" y="5696023"/>
                </a:lnTo>
                <a:close/>
              </a:path>
            </a:pathLst>
          </a:custGeom>
          <a:solidFill>
            <a:srgbClr val="FFD11B"/>
          </a:solidFill>
        </p:spPr>
        <p:txBody>
          <a:bodyPr wrap="square" lIns="0" tIns="0" rIns="0" bIns="0" rtlCol="0"/>
          <a:lstStyle/>
          <a:p>
            <a:endParaRPr/>
          </a:p>
        </p:txBody>
      </p:sp>
      <p:sp>
        <p:nvSpPr>
          <p:cNvPr id="8" name="object 21">
            <a:extLst>
              <a:ext uri="{FF2B5EF4-FFF2-40B4-BE49-F238E27FC236}">
                <a16:creationId xmlns:a16="http://schemas.microsoft.com/office/drawing/2014/main" id="{484A532A-564C-4B6A-AF68-652CE8F7F5DB}"/>
              </a:ext>
            </a:extLst>
          </p:cNvPr>
          <p:cNvSpPr/>
          <p:nvPr userDrawn="1"/>
        </p:nvSpPr>
        <p:spPr>
          <a:xfrm>
            <a:off x="7451471" y="11165"/>
            <a:ext cx="4987067" cy="6868764"/>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67571775"/>
      </p:ext>
    </p:extLst>
  </p:cSld>
  <p:clrMap bg1="lt1" tx1="dk1" bg2="lt2" tx2="dk2" accent1="accent1" accent2="accent2" accent3="accent3" accent4="accent4" accent5="accent5" accent6="accent6" hlink="hlink" folHlink="folHlink"/>
  <p:sldLayoutIdLst>
    <p:sldLayoutId id="2147483670"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mailto:nicole.boudon@puy-de-dome.fr"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685800" y="1273243"/>
            <a:ext cx="7772400" cy="1871172"/>
          </a:xfrm>
        </p:spPr>
        <p:txBody>
          <a:bodyPr/>
          <a:lstStyle/>
          <a:p>
            <a:pPr algn="ctr"/>
            <a:r>
              <a:rPr lang="fr-FR" sz="5400" b="1" dirty="0">
                <a:latin typeface="Arial" panose="020B0604020202020204" pitchFamily="34" charset="0"/>
                <a:cs typeface="Arial" panose="020B0604020202020204" pitchFamily="34" charset="0"/>
              </a:rPr>
              <a:t>Tourisme &amp; Handicaps</a:t>
            </a:r>
            <a:br>
              <a:rPr lang="fr-FR" sz="5400" b="1" dirty="0">
                <a:latin typeface="Arial" panose="020B0604020202020204" pitchFamily="34" charset="0"/>
                <a:cs typeface="Arial" panose="020B0604020202020204" pitchFamily="34" charset="0"/>
              </a:rPr>
            </a:br>
            <a:r>
              <a:rPr lang="fr-FR" sz="5400" b="1" dirty="0">
                <a:latin typeface="Arial" panose="020B0604020202020204" pitchFamily="34" charset="0"/>
                <a:cs typeface="Arial" panose="020B0604020202020204" pitchFamily="34" charset="0"/>
              </a:rPr>
              <a:t>Accueil de groupes</a:t>
            </a:r>
            <a:br>
              <a:rPr lang="fr-FR" sz="3600" b="1" dirty="0">
                <a:latin typeface="Arial" panose="020B0604020202020204" pitchFamily="34" charset="0"/>
                <a:cs typeface="Arial" panose="020B0604020202020204" pitchFamily="34" charset="0"/>
              </a:rPr>
            </a:br>
            <a:endParaRPr lang="fr-FR" sz="3600" dirty="0"/>
          </a:p>
        </p:txBody>
      </p:sp>
    </p:spTree>
    <p:extLst>
      <p:ext uri="{BB962C8B-B14F-4D97-AF65-F5344CB8AC3E}">
        <p14:creationId xmlns:p14="http://schemas.microsoft.com/office/powerpoint/2010/main" val="3776629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818867" y="2138306"/>
            <a:ext cx="6277970" cy="1493293"/>
          </a:xfrm>
          <a:prstGeom prst="rect">
            <a:avLst/>
          </a:prstGeom>
        </p:spPr>
        <p:txBody>
          <a:bodyPr/>
          <a:lstStyle/>
          <a:p>
            <a:r>
              <a:rPr lang="fr-FR" dirty="0"/>
              <a:t>Handicap mental</a:t>
            </a:r>
          </a:p>
        </p:txBody>
      </p:sp>
    </p:spTree>
    <p:extLst>
      <p:ext uri="{BB962C8B-B14F-4D97-AF65-F5344CB8AC3E}">
        <p14:creationId xmlns:p14="http://schemas.microsoft.com/office/powerpoint/2010/main" val="1161378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4C68F2E-2813-4541-7DDA-2AFD98565600}"/>
              </a:ext>
            </a:extLst>
          </p:cNvPr>
          <p:cNvSpPr txBox="1"/>
          <p:nvPr/>
        </p:nvSpPr>
        <p:spPr>
          <a:xfrm>
            <a:off x="485188" y="1176270"/>
            <a:ext cx="8210939" cy="4801314"/>
          </a:xfrm>
          <a:prstGeom prst="rect">
            <a:avLst/>
          </a:prstGeom>
          <a:noFill/>
        </p:spPr>
        <p:txBody>
          <a:bodyPr wrap="square">
            <a:spAutoFit/>
          </a:bodyPr>
          <a:lstStyle/>
          <a:p>
            <a:pPr marL="82296" indent="0">
              <a:buNone/>
            </a:pPr>
            <a:r>
              <a:rPr lang="fr-FR" sz="2400" dirty="0"/>
              <a:t>Pour les personnes porteuses d’un handicap mental:</a:t>
            </a:r>
          </a:p>
          <a:p>
            <a:pPr marL="82296" indent="0">
              <a:buNone/>
            </a:pPr>
            <a:endParaRPr lang="fr-FR" sz="2400" dirty="0"/>
          </a:p>
          <a:p>
            <a:pPr marL="82296" indent="0">
              <a:buNone/>
            </a:pPr>
            <a:r>
              <a:rPr lang="fr-FR" sz="2400" dirty="0"/>
              <a:t>Demander un maximum d’informations à la structure qui souhaite venir sur votre site( éducateurs spécialisés).</a:t>
            </a:r>
          </a:p>
          <a:p>
            <a:pPr marL="82296" indent="0">
              <a:buNone/>
            </a:pPr>
            <a:endParaRPr lang="fr-FR" sz="2400" dirty="0"/>
          </a:p>
          <a:p>
            <a:pPr marL="82296" indent="0">
              <a:buNone/>
            </a:pPr>
            <a:r>
              <a:rPr lang="fr-FR" sz="2400" dirty="0"/>
              <a:t>Ne pas hésiter à poser des questions, à échanger, …</a:t>
            </a:r>
          </a:p>
          <a:p>
            <a:pPr marL="82296" indent="0">
              <a:buNone/>
            </a:pPr>
            <a:endParaRPr lang="fr-FR" sz="2400" dirty="0"/>
          </a:p>
          <a:p>
            <a:pPr marL="82296" indent="0">
              <a:buNone/>
            </a:pPr>
            <a:r>
              <a:rPr lang="fr-FR" sz="2400" dirty="0"/>
              <a:t>Connaître le niveau d’autonomie des personnes du groupe, c’est la base de l’adaptation de ce public.</a:t>
            </a:r>
          </a:p>
          <a:p>
            <a:pPr marL="82296" indent="0">
              <a:buNone/>
            </a:pPr>
            <a:endParaRPr lang="fr-FR" sz="2400" dirty="0"/>
          </a:p>
          <a:p>
            <a:pPr marL="82296" indent="0">
              <a:buNone/>
            </a:pPr>
            <a:r>
              <a:rPr lang="fr-FR" sz="2400" dirty="0"/>
              <a:t>Construction de l’offre: à travailler avec la structure en fonction du public.</a:t>
            </a:r>
          </a:p>
          <a:p>
            <a:endParaRPr lang="fr-FR" dirty="0"/>
          </a:p>
        </p:txBody>
      </p:sp>
    </p:spTree>
    <p:extLst>
      <p:ext uri="{BB962C8B-B14F-4D97-AF65-F5344CB8AC3E}">
        <p14:creationId xmlns:p14="http://schemas.microsoft.com/office/powerpoint/2010/main" val="251072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4C68F2E-2813-4541-7DDA-2AFD98565600}"/>
              </a:ext>
            </a:extLst>
          </p:cNvPr>
          <p:cNvSpPr txBox="1"/>
          <p:nvPr/>
        </p:nvSpPr>
        <p:spPr>
          <a:xfrm>
            <a:off x="373220" y="56597"/>
            <a:ext cx="8210939" cy="7017306"/>
          </a:xfrm>
          <a:prstGeom prst="rect">
            <a:avLst/>
          </a:prstGeom>
          <a:noFill/>
        </p:spPr>
        <p:txBody>
          <a:bodyPr wrap="square">
            <a:spAutoFit/>
          </a:bodyPr>
          <a:lstStyle/>
          <a:p>
            <a:r>
              <a:rPr lang="fr-FR" sz="2400" dirty="0"/>
              <a:t>Et les fiches </a:t>
            </a:r>
            <a:r>
              <a:rPr lang="fr-FR" sz="2400" dirty="0" err="1"/>
              <a:t>FALC</a:t>
            </a:r>
            <a:r>
              <a:rPr lang="fr-FR" sz="2400" dirty="0"/>
              <a:t>, qu’est-ce que c’est?</a:t>
            </a:r>
          </a:p>
          <a:p>
            <a:pPr marL="82296" indent="0">
              <a:buNone/>
            </a:pPr>
            <a:endParaRPr lang="fr-FR" sz="2400" dirty="0"/>
          </a:p>
          <a:p>
            <a:pPr marL="82296" indent="0">
              <a:buNone/>
            </a:pPr>
            <a:r>
              <a:rPr lang="fr-FR" sz="2400" b="0" i="0" dirty="0">
                <a:effectLst/>
                <a:latin typeface="Google Sans"/>
              </a:rPr>
              <a:t>Le facile à lire et à comprendre (</a:t>
            </a:r>
            <a:r>
              <a:rPr lang="fr-FR" sz="2400" b="0" i="0" dirty="0" err="1">
                <a:effectLst/>
                <a:latin typeface="Google Sans"/>
              </a:rPr>
              <a:t>FALC</a:t>
            </a:r>
            <a:r>
              <a:rPr lang="fr-FR" sz="2400" b="0" i="0" dirty="0">
                <a:effectLst/>
                <a:latin typeface="Google Sans"/>
              </a:rPr>
              <a:t>) est une méthode qui a pour but de traduire un langage classique en langage compréhensible par tous.</a:t>
            </a:r>
          </a:p>
          <a:p>
            <a:pPr algn="l"/>
            <a:endParaRPr lang="fr-FR" sz="2400" b="0" i="0" dirty="0">
              <a:solidFill>
                <a:srgbClr val="737373"/>
              </a:solidFill>
              <a:effectLst/>
              <a:latin typeface="menco"/>
            </a:endParaRPr>
          </a:p>
          <a:p>
            <a:pPr algn="l"/>
            <a:r>
              <a:rPr lang="fr-FR" sz="2400" b="0" i="0" dirty="0">
                <a:effectLst/>
                <a:latin typeface="menco"/>
              </a:rPr>
              <a:t>Quelques exemples:</a:t>
            </a:r>
          </a:p>
          <a:p>
            <a:pPr algn="l"/>
            <a:r>
              <a:rPr lang="fr-FR" sz="2400" b="0" i="0" dirty="0">
                <a:effectLst/>
                <a:latin typeface="menco"/>
              </a:rPr>
              <a:t>Ecrire des phrases simples, faciles à comprendre d’environ 12 mots : un sujet, verbe, complément</a:t>
            </a:r>
            <a:r>
              <a:rPr lang="fr-FR" sz="2400" dirty="0">
                <a:latin typeface="menco"/>
              </a:rPr>
              <a:t>.</a:t>
            </a:r>
            <a:endParaRPr lang="fr-FR" sz="2400" b="0" i="0" dirty="0">
              <a:effectLst/>
              <a:latin typeface="menco"/>
            </a:endParaRPr>
          </a:p>
          <a:p>
            <a:pPr algn="l"/>
            <a:r>
              <a:rPr lang="fr-FR" sz="2400" b="0" i="0" dirty="0">
                <a:effectLst/>
                <a:latin typeface="menco"/>
              </a:rPr>
              <a:t>Utiliser des exemples pratiques</a:t>
            </a:r>
            <a:r>
              <a:rPr lang="fr-FR" sz="2400" dirty="0">
                <a:latin typeface="menco"/>
              </a:rPr>
              <a:t>.</a:t>
            </a:r>
            <a:endParaRPr lang="fr-FR" sz="2400" b="0" i="0" dirty="0">
              <a:effectLst/>
              <a:latin typeface="menco"/>
            </a:endParaRPr>
          </a:p>
          <a:p>
            <a:pPr algn="l"/>
            <a:r>
              <a:rPr lang="fr-FR" sz="2400" b="0" i="0" dirty="0">
                <a:effectLst/>
                <a:latin typeface="menco"/>
              </a:rPr>
              <a:t>Privilégier le style direct qui s’adresse directement au lecteur : « vous ».</a:t>
            </a:r>
          </a:p>
          <a:p>
            <a:pPr algn="l"/>
            <a:r>
              <a:rPr lang="fr-FR" sz="2400" b="0" i="0" dirty="0">
                <a:effectLst/>
                <a:latin typeface="menco"/>
              </a:rPr>
              <a:t>Ne pas emprunter de mots d’autres langues, éviter le jargon.</a:t>
            </a:r>
          </a:p>
          <a:p>
            <a:pPr algn="l"/>
            <a:r>
              <a:rPr lang="fr-FR" sz="2400" b="0" i="0" dirty="0">
                <a:effectLst/>
                <a:latin typeface="menco"/>
              </a:rPr>
              <a:t>Ecrire les nombres en chiffre, éviter de les écrire en lettre ou en chiffres romains.</a:t>
            </a:r>
          </a:p>
          <a:p>
            <a:pPr algn="l"/>
            <a:r>
              <a:rPr lang="fr-FR" sz="2400" b="0" i="0" dirty="0">
                <a:effectLst/>
                <a:latin typeface="menco"/>
              </a:rPr>
              <a:t>Faire attention à l’utilisation des pronoms, ces mots remplacent une personne, un objet ou une situation.</a:t>
            </a:r>
          </a:p>
          <a:p>
            <a:pPr marL="82296" indent="0">
              <a:buNone/>
            </a:pPr>
            <a:endParaRPr lang="fr-FR" sz="2400" dirty="0"/>
          </a:p>
          <a:p>
            <a:endParaRPr lang="fr-FR" dirty="0"/>
          </a:p>
        </p:txBody>
      </p:sp>
    </p:spTree>
    <p:extLst>
      <p:ext uri="{BB962C8B-B14F-4D97-AF65-F5344CB8AC3E}">
        <p14:creationId xmlns:p14="http://schemas.microsoft.com/office/powerpoint/2010/main" val="1270832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818867" y="2138306"/>
            <a:ext cx="6277970" cy="1493293"/>
          </a:xfrm>
          <a:prstGeom prst="rect">
            <a:avLst/>
          </a:prstGeom>
        </p:spPr>
        <p:txBody>
          <a:bodyPr/>
          <a:lstStyle/>
          <a:p>
            <a:r>
              <a:rPr lang="fr-FR" dirty="0"/>
              <a:t>Handicap moteur</a:t>
            </a:r>
          </a:p>
        </p:txBody>
      </p:sp>
    </p:spTree>
    <p:extLst>
      <p:ext uri="{BB962C8B-B14F-4D97-AF65-F5344CB8AC3E}">
        <p14:creationId xmlns:p14="http://schemas.microsoft.com/office/powerpoint/2010/main" val="1918979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4C68F2E-2813-4541-7DDA-2AFD98565600}"/>
              </a:ext>
            </a:extLst>
          </p:cNvPr>
          <p:cNvSpPr txBox="1"/>
          <p:nvPr/>
        </p:nvSpPr>
        <p:spPr>
          <a:xfrm>
            <a:off x="401216" y="447869"/>
            <a:ext cx="8210939" cy="6647974"/>
          </a:xfrm>
          <a:prstGeom prst="rect">
            <a:avLst/>
          </a:prstGeom>
          <a:noFill/>
        </p:spPr>
        <p:txBody>
          <a:bodyPr wrap="square">
            <a:spAutoFit/>
          </a:bodyPr>
          <a:lstStyle/>
          <a:p>
            <a:pPr marL="82296" indent="0">
              <a:buNone/>
            </a:pPr>
            <a:r>
              <a:rPr lang="fr-FR" sz="3600" dirty="0"/>
              <a:t>Pour les personnes à mobilité réduite – PMR ( personnes en fauteuil roulant, les mal marchants,…)</a:t>
            </a:r>
          </a:p>
          <a:p>
            <a:pPr marL="82296" indent="0">
              <a:buNone/>
            </a:pPr>
            <a:endParaRPr lang="fr-FR" sz="3600" dirty="0"/>
          </a:p>
          <a:p>
            <a:pPr marL="82296" indent="0">
              <a:buNone/>
            </a:pPr>
            <a:r>
              <a:rPr lang="fr-FR" sz="2000" dirty="0">
                <a:cs typeface="Arial" panose="020B0604020202020204" pitchFamily="34" charset="0"/>
              </a:rPr>
              <a:t>Le cheminement de visite de site doit se faire en autonomie pour la personne en fauteuil ou à mobilité réduite. Il peut très bien exister un itinéraire bis pour les PMR. Les choses doivent être accessibles et à hauteur de vue.</a:t>
            </a:r>
          </a:p>
          <a:p>
            <a:r>
              <a:rPr lang="fr-FR" sz="2000" dirty="0"/>
              <a:t>Certains d’entre vous ne pourront pas ouvrir tout leur site aux PMR mais faire que le maximum le soit.</a:t>
            </a:r>
          </a:p>
          <a:p>
            <a:r>
              <a:rPr lang="fr-FR" sz="2000" dirty="0"/>
              <a:t>Offrir une plus grande autonomie aux PMR, c’est leur assurer de profiter pleinement du moment présent et de ne pas se sentir en situation de handicap.</a:t>
            </a:r>
          </a:p>
          <a:p>
            <a:r>
              <a:rPr lang="fr-FR" sz="2000" dirty="0"/>
              <a:t>Il est tout à fait possible d’apporter des éléments non accessibles par d’autres moyens.</a:t>
            </a:r>
          </a:p>
          <a:p>
            <a:pPr marL="82296" indent="0">
              <a:buNone/>
            </a:pPr>
            <a:endParaRPr lang="fr-FR" sz="2000" dirty="0">
              <a:latin typeface="Arial" panose="020B0604020202020204" pitchFamily="34" charset="0"/>
              <a:cs typeface="Arial" panose="020B0604020202020204" pitchFamily="34" charset="0"/>
            </a:endParaRPr>
          </a:p>
          <a:p>
            <a:pPr marL="82296" indent="0">
              <a:buNone/>
            </a:pPr>
            <a:endParaRPr lang="fr-FR" sz="2400" dirty="0"/>
          </a:p>
          <a:p>
            <a:endParaRPr lang="fr-FR" dirty="0"/>
          </a:p>
        </p:txBody>
      </p:sp>
    </p:spTree>
    <p:extLst>
      <p:ext uri="{BB962C8B-B14F-4D97-AF65-F5344CB8AC3E}">
        <p14:creationId xmlns:p14="http://schemas.microsoft.com/office/powerpoint/2010/main" val="3201656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818867" y="2138306"/>
            <a:ext cx="6277970" cy="1493293"/>
          </a:xfrm>
          <a:prstGeom prst="rect">
            <a:avLst/>
          </a:prstGeom>
        </p:spPr>
        <p:txBody>
          <a:bodyPr/>
          <a:lstStyle/>
          <a:p>
            <a:r>
              <a:rPr lang="fr-FR" dirty="0"/>
              <a:t>Handicap visuel</a:t>
            </a:r>
          </a:p>
        </p:txBody>
      </p:sp>
    </p:spTree>
    <p:extLst>
      <p:ext uri="{BB962C8B-B14F-4D97-AF65-F5344CB8AC3E}">
        <p14:creationId xmlns:p14="http://schemas.microsoft.com/office/powerpoint/2010/main" val="330070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4C68F2E-2813-4541-7DDA-2AFD98565600}"/>
              </a:ext>
            </a:extLst>
          </p:cNvPr>
          <p:cNvSpPr txBox="1"/>
          <p:nvPr/>
        </p:nvSpPr>
        <p:spPr>
          <a:xfrm>
            <a:off x="401216" y="447869"/>
            <a:ext cx="8210939" cy="6278642"/>
          </a:xfrm>
          <a:prstGeom prst="rect">
            <a:avLst/>
          </a:prstGeom>
          <a:noFill/>
        </p:spPr>
        <p:txBody>
          <a:bodyPr wrap="square">
            <a:spAutoFit/>
          </a:bodyPr>
          <a:lstStyle/>
          <a:p>
            <a:r>
              <a:rPr lang="fr-FR" sz="2000" dirty="0"/>
              <a:t>Pour les personnes porteuses d’un handicap visuel ( non-voyants  - mal voyants).</a:t>
            </a:r>
          </a:p>
          <a:p>
            <a:endParaRPr lang="fr-FR" sz="2000" dirty="0"/>
          </a:p>
          <a:p>
            <a:r>
              <a:rPr lang="fr-FR" sz="2000" dirty="0">
                <a:latin typeface="Arial" panose="020B0604020202020204" pitchFamily="34" charset="0"/>
                <a:cs typeface="Arial" panose="020B0604020202020204" pitchFamily="34" charset="0"/>
              </a:rPr>
              <a:t>Sur mon site, privilégier une signalétique contrastée :</a:t>
            </a:r>
          </a:p>
          <a:p>
            <a:endParaRPr lang="fr-FR" sz="2000" dirty="0">
              <a:latin typeface="Arial" panose="020B0604020202020204" pitchFamily="34" charset="0"/>
              <a:cs typeface="Arial" panose="020B0604020202020204" pitchFamily="34" charset="0"/>
            </a:endParaRPr>
          </a:p>
          <a:p>
            <a:pPr marL="82296" indent="0">
              <a:buNone/>
            </a:pPr>
            <a:r>
              <a:rPr lang="fr-FR" sz="2000" dirty="0">
                <a:latin typeface="Arial" panose="020B0604020202020204" pitchFamily="34" charset="0"/>
                <a:cs typeface="Arial" panose="020B0604020202020204" pitchFamily="34" charset="0"/>
              </a:rPr>
              <a:t>Il existe des règles de contrastes. Il faut surtout retenir que 2 couleurs sont déclarées contrastées l’une par rapport à l’autre dès lors que la différence de taux de réflexion est égale ou supérieure à </a:t>
            </a:r>
          </a:p>
          <a:p>
            <a:pPr marL="82296" indent="0">
              <a:buNone/>
            </a:pPr>
            <a:r>
              <a:rPr lang="fr-FR" sz="2000" dirty="0">
                <a:latin typeface="Arial" panose="020B0604020202020204" pitchFamily="34" charset="0"/>
                <a:cs typeface="Arial" panose="020B0604020202020204" pitchFamily="34" charset="0"/>
              </a:rPr>
              <a:t>70 %.</a:t>
            </a:r>
          </a:p>
          <a:p>
            <a:pPr marL="82296" indent="0">
              <a:buNone/>
            </a:pPr>
            <a:endParaRPr lang="fr-FR" sz="2000" dirty="0">
              <a:latin typeface="Arial" panose="020B0604020202020204" pitchFamily="34" charset="0"/>
              <a:cs typeface="Arial" panose="020B0604020202020204" pitchFamily="34" charset="0"/>
            </a:endParaRPr>
          </a:p>
          <a:p>
            <a:pPr marL="82296" indent="0">
              <a:buNone/>
            </a:pPr>
            <a:r>
              <a:rPr lang="fr-FR" sz="2000" dirty="0">
                <a:latin typeface="Arial" panose="020B0604020202020204" pitchFamily="34" charset="0"/>
                <a:cs typeface="Arial" panose="020B0604020202020204" pitchFamily="34" charset="0"/>
              </a:rPr>
              <a:t>Et visible:</a:t>
            </a:r>
          </a:p>
          <a:p>
            <a:r>
              <a:rPr lang="fr-FR" sz="2000" dirty="0">
                <a:latin typeface="Arial" panose="020B0604020202020204" pitchFamily="34" charset="0"/>
                <a:cs typeface="Arial" panose="020B0604020202020204" pitchFamily="34" charset="0"/>
              </a:rPr>
              <a:t>Choix d’une police de caractère droite </a:t>
            </a:r>
          </a:p>
          <a:p>
            <a:pPr marL="82296" indent="0">
              <a:buNone/>
            </a:pPr>
            <a:r>
              <a:rPr lang="fr-FR" sz="2000" dirty="0">
                <a:latin typeface="Arial" panose="020B0604020202020204" pitchFamily="34" charset="0"/>
                <a:cs typeface="Arial" panose="020B0604020202020204" pitchFamily="34" charset="0"/>
              </a:rPr>
              <a:t>( dite « bâton ») : </a:t>
            </a:r>
          </a:p>
          <a:p>
            <a:pPr marL="82296" indent="0" algn="ctr">
              <a:buNone/>
            </a:pPr>
            <a:r>
              <a:rPr lang="fr-FR" sz="2000" dirty="0">
                <a:latin typeface="Arial" panose="020B0604020202020204" pitchFamily="34" charset="0"/>
                <a:cs typeface="Arial" panose="020B0604020202020204" pitchFamily="34" charset="0"/>
              </a:rPr>
              <a:t>Arial </a:t>
            </a:r>
          </a:p>
          <a:p>
            <a:pPr marL="82296" indent="0" algn="ctr">
              <a:buNone/>
            </a:pPr>
            <a:r>
              <a:rPr lang="fr-FR" sz="2000" dirty="0" err="1">
                <a:latin typeface="Tahoma" panose="020B0604030504040204" pitchFamily="34" charset="0"/>
                <a:ea typeface="Tahoma" panose="020B0604030504040204" pitchFamily="34" charset="0"/>
                <a:cs typeface="Tahoma" panose="020B0604030504040204" pitchFamily="34" charset="0"/>
              </a:rPr>
              <a:t>Tahoma</a:t>
            </a:r>
            <a:endParaRPr lang="fr-FR" sz="2000" dirty="0">
              <a:latin typeface="Arial" panose="020B0604020202020204" pitchFamily="34" charset="0"/>
              <a:cs typeface="Arial" panose="020B0604020202020204" pitchFamily="34" charset="0"/>
            </a:endParaRPr>
          </a:p>
          <a:p>
            <a:pPr marL="82296" indent="0" algn="ctr">
              <a:buNone/>
            </a:pPr>
            <a:r>
              <a:rPr lang="fr-FR" sz="2000" dirty="0">
                <a:latin typeface="Calibri" panose="020F0502020204030204" pitchFamily="34" charset="0"/>
                <a:cs typeface="Arial" panose="020B0604020202020204" pitchFamily="34" charset="0"/>
              </a:rPr>
              <a:t>Calibri</a:t>
            </a:r>
            <a:endParaRPr lang="fr-FR" sz="2000" dirty="0">
              <a:latin typeface="Arial" panose="020B0604020202020204" pitchFamily="34" charset="0"/>
              <a:cs typeface="Arial" panose="020B0604020202020204" pitchFamily="34" charset="0"/>
            </a:endParaRPr>
          </a:p>
          <a:p>
            <a:pPr marL="82296" indent="0" algn="ctr">
              <a:buNone/>
            </a:pPr>
            <a:r>
              <a:rPr lang="fr-FR" sz="2000" dirty="0">
                <a:latin typeface="Verdana" panose="020B0604030504040204" pitchFamily="34" charset="0"/>
                <a:ea typeface="Verdana" panose="020B0604030504040204" pitchFamily="34" charset="0"/>
                <a:cs typeface="Verdana" panose="020B0604030504040204" pitchFamily="34" charset="0"/>
              </a:rPr>
              <a:t>Verdana</a:t>
            </a:r>
            <a:endParaRPr lang="fr-FR" sz="2000" dirty="0">
              <a:latin typeface="Arial" panose="020B0604020202020204" pitchFamily="34" charset="0"/>
              <a:cs typeface="Arial" panose="020B0604020202020204" pitchFamily="34" charset="0"/>
            </a:endParaRPr>
          </a:p>
          <a:p>
            <a:pPr marL="82296" indent="0" algn="ctr">
              <a:buNone/>
            </a:pPr>
            <a:r>
              <a:rPr lang="fr-FR" sz="2000" dirty="0" err="1">
                <a:latin typeface="Century Gothic" panose="020B0502020202020204" pitchFamily="34" charset="0"/>
                <a:cs typeface="Arial" panose="020B0604020202020204" pitchFamily="34" charset="0"/>
              </a:rPr>
              <a:t>Centhury</a:t>
            </a:r>
            <a:r>
              <a:rPr lang="fr-FR" sz="2000" dirty="0">
                <a:latin typeface="Century Gothic" panose="020B0502020202020204" pitchFamily="34" charset="0"/>
                <a:cs typeface="Arial" panose="020B0604020202020204" pitchFamily="34" charset="0"/>
              </a:rPr>
              <a:t> Gothic</a:t>
            </a:r>
          </a:p>
          <a:p>
            <a:pPr marL="82296" indent="0">
              <a:buNone/>
            </a:pPr>
            <a:endParaRPr lang="fr-FR" sz="2400" dirty="0"/>
          </a:p>
          <a:p>
            <a:endParaRPr lang="fr-FR" dirty="0"/>
          </a:p>
        </p:txBody>
      </p:sp>
    </p:spTree>
    <p:extLst>
      <p:ext uri="{BB962C8B-B14F-4D97-AF65-F5344CB8AC3E}">
        <p14:creationId xmlns:p14="http://schemas.microsoft.com/office/powerpoint/2010/main" val="1243835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3D16888-F662-F154-6197-28D7118B4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167" y="758602"/>
            <a:ext cx="8005666" cy="5340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741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3BCC7CF-8870-C4D1-1289-089B1BCDDC97}"/>
              </a:ext>
            </a:extLst>
          </p:cNvPr>
          <p:cNvSpPr txBox="1"/>
          <p:nvPr/>
        </p:nvSpPr>
        <p:spPr>
          <a:xfrm>
            <a:off x="632149" y="389270"/>
            <a:ext cx="4585996" cy="400110"/>
          </a:xfrm>
          <a:prstGeom prst="rect">
            <a:avLst/>
          </a:prstGeom>
          <a:noFill/>
        </p:spPr>
        <p:txBody>
          <a:bodyPr wrap="square">
            <a:spAutoFit/>
          </a:bodyPr>
          <a:lstStyle/>
          <a:p>
            <a:r>
              <a:rPr lang="fr-FR" sz="2000" dirty="0">
                <a:effectLst/>
                <a:latin typeface="Arial" panose="020B0604020202020204" pitchFamily="34" charset="0"/>
                <a:cs typeface="Arial" panose="020B0604020202020204" pitchFamily="34" charset="0"/>
              </a:rPr>
              <a:t>Tableau des distances:</a:t>
            </a:r>
            <a:endParaRPr lang="fr-FR" sz="2000" dirty="0"/>
          </a:p>
        </p:txBody>
      </p:sp>
      <p:graphicFrame>
        <p:nvGraphicFramePr>
          <p:cNvPr id="5" name="Tableau 4">
            <a:extLst>
              <a:ext uri="{FF2B5EF4-FFF2-40B4-BE49-F238E27FC236}">
                <a16:creationId xmlns:a16="http://schemas.microsoft.com/office/drawing/2014/main" id="{29B0336F-301B-3A16-0057-898E4B5A1AB6}"/>
              </a:ext>
            </a:extLst>
          </p:cNvPr>
          <p:cNvGraphicFramePr>
            <a:graphicFrameLocks noGrp="1"/>
          </p:cNvGraphicFramePr>
          <p:nvPr>
            <p:extLst>
              <p:ext uri="{D42A27DB-BD31-4B8C-83A1-F6EECF244321}">
                <p14:modId xmlns:p14="http://schemas.microsoft.com/office/powerpoint/2010/main" val="2109284363"/>
              </p:ext>
            </p:extLst>
          </p:nvPr>
        </p:nvGraphicFramePr>
        <p:xfrm>
          <a:off x="697463" y="1157804"/>
          <a:ext cx="7920879" cy="5112568"/>
        </p:xfrm>
        <a:graphic>
          <a:graphicData uri="http://schemas.openxmlformats.org/drawingml/2006/table">
            <a:tbl>
              <a:tblPr firstRow="1" bandRow="1">
                <a:tableStyleId>{5C22544A-7EE6-4342-B048-85BDC9FD1C3A}</a:tableStyleId>
              </a:tblPr>
              <a:tblGrid>
                <a:gridCol w="2640293">
                  <a:extLst>
                    <a:ext uri="{9D8B030D-6E8A-4147-A177-3AD203B41FA5}">
                      <a16:colId xmlns:a16="http://schemas.microsoft.com/office/drawing/2014/main" val="20000"/>
                    </a:ext>
                  </a:extLst>
                </a:gridCol>
                <a:gridCol w="2640293">
                  <a:extLst>
                    <a:ext uri="{9D8B030D-6E8A-4147-A177-3AD203B41FA5}">
                      <a16:colId xmlns:a16="http://schemas.microsoft.com/office/drawing/2014/main" val="20001"/>
                    </a:ext>
                  </a:extLst>
                </a:gridCol>
                <a:gridCol w="2640293">
                  <a:extLst>
                    <a:ext uri="{9D8B030D-6E8A-4147-A177-3AD203B41FA5}">
                      <a16:colId xmlns:a16="http://schemas.microsoft.com/office/drawing/2014/main" val="20002"/>
                    </a:ext>
                  </a:extLst>
                </a:gridCol>
              </a:tblGrid>
              <a:tr h="1757588">
                <a:tc>
                  <a:txBody>
                    <a:bodyPr/>
                    <a:lstStyle/>
                    <a:p>
                      <a:pPr algn="ctr"/>
                      <a:r>
                        <a:rPr lang="fr-FR" b="0" dirty="0">
                          <a:latin typeface="Arial" panose="020B0604020202020204" pitchFamily="34" charset="0"/>
                          <a:cs typeface="Arial" panose="020B0604020202020204" pitchFamily="34" charset="0"/>
                        </a:rPr>
                        <a:t>Distance d’observation</a:t>
                      </a:r>
                    </a:p>
                  </a:txBody>
                  <a:tcPr/>
                </a:tc>
                <a:tc>
                  <a:txBody>
                    <a:bodyPr/>
                    <a:lstStyle/>
                    <a:p>
                      <a:pPr algn="ctr"/>
                      <a:r>
                        <a:rPr lang="fr-FR" b="0" dirty="0">
                          <a:latin typeface="Arial" panose="020B0604020202020204" pitchFamily="34" charset="0"/>
                          <a:cs typeface="Arial" panose="020B0604020202020204" pitchFamily="34" charset="0"/>
                        </a:rPr>
                        <a:t>Taille des lettres </a:t>
                      </a:r>
                    </a:p>
                    <a:p>
                      <a:pPr algn="ctr"/>
                      <a:endParaRPr lang="fr-FR" b="0" dirty="0">
                        <a:latin typeface="Arial" panose="020B0604020202020204" pitchFamily="34" charset="0"/>
                        <a:cs typeface="Arial" panose="020B0604020202020204" pitchFamily="34" charset="0"/>
                      </a:endParaRPr>
                    </a:p>
                    <a:p>
                      <a:pPr algn="ctr"/>
                      <a:r>
                        <a:rPr lang="fr-FR" b="0" dirty="0">
                          <a:latin typeface="Arial" panose="020B0604020202020204" pitchFamily="34" charset="0"/>
                          <a:cs typeface="Arial" panose="020B0604020202020204" pitchFamily="34" charset="0"/>
                        </a:rPr>
                        <a:t>(une</a:t>
                      </a:r>
                      <a:r>
                        <a:rPr lang="fr-FR" b="0" baseline="0" dirty="0">
                          <a:latin typeface="Arial" panose="020B0604020202020204" pitchFamily="34" charset="0"/>
                          <a:cs typeface="Arial" panose="020B0604020202020204" pitchFamily="34" charset="0"/>
                        </a:rPr>
                        <a:t> seule ligne)</a:t>
                      </a:r>
                      <a:endParaRPr lang="fr-FR" b="0" dirty="0">
                        <a:latin typeface="Arial" panose="020B0604020202020204" pitchFamily="34" charset="0"/>
                        <a:cs typeface="Arial" panose="020B0604020202020204" pitchFamily="34" charset="0"/>
                      </a:endParaRPr>
                    </a:p>
                  </a:txBody>
                  <a:tcPr/>
                </a:tc>
                <a:tc>
                  <a:txBody>
                    <a:bodyPr/>
                    <a:lstStyle/>
                    <a:p>
                      <a:pPr algn="ctr"/>
                      <a:r>
                        <a:rPr lang="fr-FR" b="0" dirty="0">
                          <a:latin typeface="Arial" panose="020B0604020202020204" pitchFamily="34" charset="0"/>
                          <a:cs typeface="Arial" panose="020B0604020202020204" pitchFamily="34" charset="0"/>
                        </a:rPr>
                        <a:t>Dimension</a:t>
                      </a:r>
                      <a:r>
                        <a:rPr lang="fr-FR" b="0" baseline="0" dirty="0">
                          <a:latin typeface="Arial" panose="020B0604020202020204" pitchFamily="34" charset="0"/>
                          <a:cs typeface="Arial" panose="020B0604020202020204" pitchFamily="34" charset="0"/>
                        </a:rPr>
                        <a:t> de la </a:t>
                      </a:r>
                    </a:p>
                    <a:p>
                      <a:pPr algn="ctr"/>
                      <a:endParaRPr lang="fr-FR" b="0" baseline="0" dirty="0">
                        <a:latin typeface="Arial" panose="020B0604020202020204" pitchFamily="34" charset="0"/>
                        <a:cs typeface="Arial" panose="020B0604020202020204" pitchFamily="34" charset="0"/>
                      </a:endParaRPr>
                    </a:p>
                    <a:p>
                      <a:pPr algn="ctr"/>
                      <a:r>
                        <a:rPr lang="fr-FR" b="0" baseline="0" dirty="0">
                          <a:latin typeface="Arial" panose="020B0604020202020204" pitchFamily="34" charset="0"/>
                          <a:cs typeface="Arial" panose="020B0604020202020204" pitchFamily="34" charset="0"/>
                        </a:rPr>
                        <a:t>signalétique </a:t>
                      </a:r>
                    </a:p>
                    <a:p>
                      <a:pPr algn="ctr"/>
                      <a:endParaRPr lang="fr-FR" b="0" baseline="0" dirty="0">
                        <a:latin typeface="Arial" panose="020B0604020202020204" pitchFamily="34" charset="0"/>
                        <a:cs typeface="Arial" panose="020B0604020202020204" pitchFamily="34" charset="0"/>
                      </a:endParaRPr>
                    </a:p>
                    <a:p>
                      <a:pPr algn="ctr"/>
                      <a:r>
                        <a:rPr lang="fr-FR" b="0" baseline="0" dirty="0">
                          <a:latin typeface="Arial" panose="020B0604020202020204" pitchFamily="34" charset="0"/>
                          <a:cs typeface="Arial" panose="020B0604020202020204" pitchFamily="34" charset="0"/>
                        </a:rPr>
                        <a:t>(logo ou pictogramme)</a:t>
                      </a:r>
                      <a:endParaRPr lang="fr-FR"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670996">
                <a:tc>
                  <a:txBody>
                    <a:bodyPr/>
                    <a:lstStyle/>
                    <a:p>
                      <a:pPr algn="ctr"/>
                      <a:r>
                        <a:rPr lang="fr-FR" sz="3200" dirty="0">
                          <a:latin typeface="Arial" panose="020B0604020202020204" pitchFamily="34" charset="0"/>
                          <a:cs typeface="Arial" panose="020B0604020202020204" pitchFamily="34" charset="0"/>
                        </a:rPr>
                        <a:t>m</a:t>
                      </a:r>
                    </a:p>
                  </a:txBody>
                  <a:tcPr/>
                </a:tc>
                <a:tc>
                  <a:txBody>
                    <a:bodyPr/>
                    <a:lstStyle/>
                    <a:p>
                      <a:pPr algn="ctr"/>
                      <a:r>
                        <a:rPr lang="fr-FR" sz="3200" dirty="0">
                          <a:latin typeface="Arial" panose="020B0604020202020204" pitchFamily="34" charset="0"/>
                          <a:cs typeface="Arial" panose="020B0604020202020204" pitchFamily="34" charset="0"/>
                        </a:rPr>
                        <a:t>mm</a:t>
                      </a:r>
                    </a:p>
                  </a:txBody>
                  <a:tcPr/>
                </a:tc>
                <a:tc>
                  <a:txBody>
                    <a:bodyPr/>
                    <a:lstStyle/>
                    <a:p>
                      <a:pPr algn="ctr"/>
                      <a:r>
                        <a:rPr lang="fr-FR" sz="3200" dirty="0">
                          <a:latin typeface="Arial" panose="020B0604020202020204" pitchFamily="34" charset="0"/>
                          <a:cs typeface="Arial" panose="020B0604020202020204" pitchFamily="34" charset="0"/>
                        </a:rPr>
                        <a:t>mm</a:t>
                      </a:r>
                    </a:p>
                  </a:txBody>
                  <a:tcPr/>
                </a:tc>
                <a:extLst>
                  <a:ext uri="{0D108BD9-81ED-4DB2-BD59-A6C34878D82A}">
                    <a16:rowId xmlns:a16="http://schemas.microsoft.com/office/drawing/2014/main" val="10001"/>
                  </a:ext>
                </a:extLst>
              </a:tr>
              <a:tr h="670996">
                <a:tc>
                  <a:txBody>
                    <a:bodyPr/>
                    <a:lstStyle/>
                    <a:p>
                      <a:pPr algn="ctr"/>
                      <a:r>
                        <a:rPr lang="fr-FR" sz="3200" dirty="0">
                          <a:latin typeface="Arial" panose="020B0604020202020204" pitchFamily="34" charset="0"/>
                          <a:cs typeface="Arial" panose="020B0604020202020204" pitchFamily="34" charset="0"/>
                        </a:rPr>
                        <a:t>1</a:t>
                      </a:r>
                    </a:p>
                  </a:txBody>
                  <a:tcPr/>
                </a:tc>
                <a:tc>
                  <a:txBody>
                    <a:bodyPr/>
                    <a:lstStyle/>
                    <a:p>
                      <a:pPr algn="ctr"/>
                      <a:r>
                        <a:rPr lang="fr-FR" sz="3200" dirty="0">
                          <a:latin typeface="Arial" panose="020B0604020202020204" pitchFamily="34" charset="0"/>
                          <a:cs typeface="Arial" panose="020B0604020202020204" pitchFamily="34" charset="0"/>
                        </a:rPr>
                        <a:t>30</a:t>
                      </a:r>
                    </a:p>
                  </a:txBody>
                  <a:tcPr/>
                </a:tc>
                <a:tc>
                  <a:txBody>
                    <a:bodyPr/>
                    <a:lstStyle/>
                    <a:p>
                      <a:pPr algn="ctr"/>
                      <a:r>
                        <a:rPr lang="fr-FR" sz="3200" dirty="0">
                          <a:latin typeface="Arial" panose="020B0604020202020204" pitchFamily="34" charset="0"/>
                          <a:cs typeface="Arial" panose="020B0604020202020204" pitchFamily="34" charset="0"/>
                        </a:rPr>
                        <a:t>50</a:t>
                      </a:r>
                    </a:p>
                  </a:txBody>
                  <a:tcPr/>
                </a:tc>
                <a:extLst>
                  <a:ext uri="{0D108BD9-81ED-4DB2-BD59-A6C34878D82A}">
                    <a16:rowId xmlns:a16="http://schemas.microsoft.com/office/drawing/2014/main" val="10002"/>
                  </a:ext>
                </a:extLst>
              </a:tr>
              <a:tr h="670996">
                <a:tc>
                  <a:txBody>
                    <a:bodyPr/>
                    <a:lstStyle/>
                    <a:p>
                      <a:pPr algn="ctr"/>
                      <a:r>
                        <a:rPr lang="fr-FR" sz="3200" dirty="0">
                          <a:latin typeface="Arial" panose="020B0604020202020204" pitchFamily="34" charset="0"/>
                          <a:cs typeface="Arial" panose="020B0604020202020204" pitchFamily="34" charset="0"/>
                        </a:rPr>
                        <a:t>2</a:t>
                      </a:r>
                    </a:p>
                  </a:txBody>
                  <a:tcPr/>
                </a:tc>
                <a:tc>
                  <a:txBody>
                    <a:bodyPr/>
                    <a:lstStyle/>
                    <a:p>
                      <a:pPr algn="ctr"/>
                      <a:r>
                        <a:rPr lang="fr-FR" sz="3200" dirty="0">
                          <a:latin typeface="Arial" panose="020B0604020202020204" pitchFamily="34" charset="0"/>
                          <a:cs typeface="Arial" panose="020B0604020202020204" pitchFamily="34" charset="0"/>
                        </a:rPr>
                        <a:t>60</a:t>
                      </a:r>
                    </a:p>
                  </a:txBody>
                  <a:tcPr/>
                </a:tc>
                <a:tc>
                  <a:txBody>
                    <a:bodyPr/>
                    <a:lstStyle/>
                    <a:p>
                      <a:pPr algn="ctr"/>
                      <a:r>
                        <a:rPr lang="fr-FR" sz="3200" dirty="0">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10003"/>
                  </a:ext>
                </a:extLst>
              </a:tr>
              <a:tr h="670996">
                <a:tc>
                  <a:txBody>
                    <a:bodyPr/>
                    <a:lstStyle/>
                    <a:p>
                      <a:pPr algn="ctr"/>
                      <a:r>
                        <a:rPr lang="fr-FR" sz="3200" dirty="0">
                          <a:latin typeface="Arial" panose="020B0604020202020204" pitchFamily="34" charset="0"/>
                          <a:cs typeface="Arial" panose="020B0604020202020204" pitchFamily="34" charset="0"/>
                        </a:rPr>
                        <a:t>5</a:t>
                      </a:r>
                    </a:p>
                  </a:txBody>
                  <a:tcPr/>
                </a:tc>
                <a:tc>
                  <a:txBody>
                    <a:bodyPr/>
                    <a:lstStyle/>
                    <a:p>
                      <a:pPr algn="ctr"/>
                      <a:r>
                        <a:rPr lang="fr-FR" sz="3200" dirty="0">
                          <a:latin typeface="Arial" panose="020B0604020202020204" pitchFamily="34" charset="0"/>
                          <a:cs typeface="Arial" panose="020B0604020202020204" pitchFamily="34" charset="0"/>
                        </a:rPr>
                        <a:t>150</a:t>
                      </a:r>
                    </a:p>
                  </a:txBody>
                  <a:tcPr/>
                </a:tc>
                <a:tc>
                  <a:txBody>
                    <a:bodyPr/>
                    <a:lstStyle/>
                    <a:p>
                      <a:pPr algn="ctr"/>
                      <a:r>
                        <a:rPr lang="fr-FR" sz="3200" dirty="0">
                          <a:latin typeface="Arial" panose="020B0604020202020204" pitchFamily="34" charset="0"/>
                          <a:cs typeface="Arial" panose="020B0604020202020204" pitchFamily="34" charset="0"/>
                        </a:rPr>
                        <a:t>250</a:t>
                      </a:r>
                    </a:p>
                  </a:txBody>
                  <a:tcPr/>
                </a:tc>
                <a:extLst>
                  <a:ext uri="{0D108BD9-81ED-4DB2-BD59-A6C34878D82A}">
                    <a16:rowId xmlns:a16="http://schemas.microsoft.com/office/drawing/2014/main" val="10004"/>
                  </a:ext>
                </a:extLst>
              </a:tr>
              <a:tr h="670996">
                <a:tc>
                  <a:txBody>
                    <a:bodyPr/>
                    <a:lstStyle/>
                    <a:p>
                      <a:pPr algn="ctr"/>
                      <a:r>
                        <a:rPr lang="fr-FR" sz="3200" dirty="0">
                          <a:latin typeface="Arial" panose="020B0604020202020204" pitchFamily="34" charset="0"/>
                          <a:cs typeface="Arial" panose="020B0604020202020204" pitchFamily="34" charset="0"/>
                        </a:rPr>
                        <a:t>10</a:t>
                      </a:r>
                    </a:p>
                  </a:txBody>
                  <a:tcPr/>
                </a:tc>
                <a:tc>
                  <a:txBody>
                    <a:bodyPr/>
                    <a:lstStyle/>
                    <a:p>
                      <a:pPr algn="ctr"/>
                      <a:r>
                        <a:rPr lang="fr-FR" sz="3200" dirty="0">
                          <a:latin typeface="Arial" panose="020B0604020202020204" pitchFamily="34" charset="0"/>
                          <a:cs typeface="Arial" panose="020B0604020202020204" pitchFamily="34" charset="0"/>
                        </a:rPr>
                        <a:t>300</a:t>
                      </a:r>
                    </a:p>
                  </a:txBody>
                  <a:tcPr/>
                </a:tc>
                <a:tc>
                  <a:txBody>
                    <a:bodyPr/>
                    <a:lstStyle/>
                    <a:p>
                      <a:pPr algn="ctr"/>
                      <a:r>
                        <a:rPr lang="fr-FR" sz="3200" dirty="0">
                          <a:latin typeface="Arial" panose="020B0604020202020204" pitchFamily="34" charset="0"/>
                          <a:cs typeface="Arial" panose="020B0604020202020204" pitchFamily="34" charset="0"/>
                        </a:rPr>
                        <a:t>500</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56316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3BCC7CF-8870-C4D1-1289-089B1BCDDC97}"/>
              </a:ext>
            </a:extLst>
          </p:cNvPr>
          <p:cNvSpPr txBox="1"/>
          <p:nvPr/>
        </p:nvSpPr>
        <p:spPr>
          <a:xfrm>
            <a:off x="632148" y="389270"/>
            <a:ext cx="8213271" cy="5201424"/>
          </a:xfrm>
          <a:prstGeom prst="rect">
            <a:avLst/>
          </a:prstGeom>
          <a:noFill/>
        </p:spPr>
        <p:txBody>
          <a:bodyPr wrap="square">
            <a:spAutoFit/>
          </a:bodyPr>
          <a:lstStyle/>
          <a:p>
            <a:pPr marL="82296" indent="0">
              <a:buNone/>
            </a:pPr>
            <a:r>
              <a:rPr lang="fr-FR" sz="3600" dirty="0"/>
              <a:t>Et le braille?</a:t>
            </a:r>
          </a:p>
          <a:p>
            <a:pPr marL="82296" indent="0">
              <a:buNone/>
            </a:pPr>
            <a:endParaRPr lang="fr-FR" sz="3600" dirty="0"/>
          </a:p>
          <a:p>
            <a:pPr marL="82296" indent="0">
              <a:buNone/>
            </a:pPr>
            <a:r>
              <a:rPr lang="fr-FR" sz="2000" dirty="0"/>
              <a:t>DEFINITION: « Le braille est un système d’écriture tactile à points saillants, à l’usage des personnes aveugles ou fortement malvoyantes. Le système porte le nom de son inventeur, le Français Louis Braille qui avait perdu la vue à la suite d'un accident ».</a:t>
            </a:r>
          </a:p>
          <a:p>
            <a:pPr marL="82296" indent="0">
              <a:buNone/>
            </a:pPr>
            <a:endParaRPr lang="fr-FR" sz="2000" dirty="0"/>
          </a:p>
          <a:p>
            <a:pPr marL="82296" lvl="0" indent="0">
              <a:buNone/>
            </a:pPr>
            <a:r>
              <a:rPr lang="fr-FR" sz="2000" dirty="0"/>
              <a:t>207 000 personnes sont considérées comme </a:t>
            </a:r>
          </a:p>
          <a:p>
            <a:pPr marL="82296" lvl="0" indent="0">
              <a:buNone/>
            </a:pPr>
            <a:r>
              <a:rPr lang="fr-FR" sz="2000" dirty="0"/>
              <a:t>« malvoyants profonds » [aveugles ou distinguant seulement les silhouettes] et environ 61 000 comme aveugles complets. 1% des malvoyants profonds, soit 2 000 personnes seulement, lisent le braille.</a:t>
            </a:r>
          </a:p>
          <a:p>
            <a:pPr marL="82296" lvl="0" indent="0">
              <a:buNone/>
            </a:pPr>
            <a:r>
              <a:rPr lang="fr-FR" sz="2000" dirty="0"/>
              <a:t>Source ( Etude Atout France 21 juin 2010)</a:t>
            </a:r>
          </a:p>
          <a:p>
            <a:pPr marL="82296" indent="0">
              <a:buNone/>
            </a:pPr>
            <a:endParaRPr lang="fr-FR" sz="2000" dirty="0"/>
          </a:p>
          <a:p>
            <a:pPr marL="82296" indent="0">
              <a:buNone/>
            </a:pPr>
            <a:r>
              <a:rPr lang="fr-FR" sz="2000" dirty="0"/>
              <a:t>Vous pouvez aussi prévoir une maquette que les personnes pourraient toucher.</a:t>
            </a:r>
          </a:p>
        </p:txBody>
      </p:sp>
    </p:spTree>
    <p:extLst>
      <p:ext uri="{BB962C8B-B14F-4D97-AF65-F5344CB8AC3E}">
        <p14:creationId xmlns:p14="http://schemas.microsoft.com/office/powerpoint/2010/main" val="390265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818867" y="2138306"/>
            <a:ext cx="7056170" cy="1845402"/>
          </a:xfrm>
          <a:prstGeom prst="rect">
            <a:avLst/>
          </a:prstGeom>
        </p:spPr>
        <p:txBody>
          <a:bodyPr/>
          <a:lstStyle/>
          <a:p>
            <a:r>
              <a:rPr lang="fr-FR" dirty="0"/>
              <a:t>Les 4 principales déficiences</a:t>
            </a:r>
          </a:p>
        </p:txBody>
      </p:sp>
    </p:spTree>
    <p:extLst>
      <p:ext uri="{BB962C8B-B14F-4D97-AF65-F5344CB8AC3E}">
        <p14:creationId xmlns:p14="http://schemas.microsoft.com/office/powerpoint/2010/main" val="1323432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993AB2F-568B-DC95-7101-AF68CD513D5C}"/>
              </a:ext>
            </a:extLst>
          </p:cNvPr>
          <p:cNvSpPr txBox="1"/>
          <p:nvPr/>
        </p:nvSpPr>
        <p:spPr>
          <a:xfrm>
            <a:off x="958720" y="482473"/>
            <a:ext cx="4585996" cy="523220"/>
          </a:xfrm>
          <a:prstGeom prst="rect">
            <a:avLst/>
          </a:prstGeom>
          <a:noFill/>
        </p:spPr>
        <p:txBody>
          <a:bodyPr wrap="square">
            <a:spAutoFit/>
          </a:bodyPr>
          <a:lstStyle/>
          <a:p>
            <a:r>
              <a:rPr lang="fr-FR" sz="2800" dirty="0">
                <a:solidFill>
                  <a:schemeClr val="tx1"/>
                </a:solidFill>
                <a:effectLst/>
                <a:latin typeface="Arial" panose="020B0604020202020204" pitchFamily="34" charset="0"/>
                <a:cs typeface="Arial" panose="020B0604020202020204" pitchFamily="34" charset="0"/>
              </a:rPr>
              <a:t>Simple comme Bonjour ! </a:t>
            </a:r>
            <a:endParaRPr lang="fr-FR" sz="2800" dirty="0"/>
          </a:p>
        </p:txBody>
      </p:sp>
      <p:sp>
        <p:nvSpPr>
          <p:cNvPr id="6" name="ZoneTexte 5">
            <a:extLst>
              <a:ext uri="{FF2B5EF4-FFF2-40B4-BE49-F238E27FC236}">
                <a16:creationId xmlns:a16="http://schemas.microsoft.com/office/drawing/2014/main" id="{23E3632A-B8A7-99FF-3380-2020DC81D874}"/>
              </a:ext>
            </a:extLst>
          </p:cNvPr>
          <p:cNvSpPr txBox="1"/>
          <p:nvPr/>
        </p:nvSpPr>
        <p:spPr>
          <a:xfrm>
            <a:off x="765109" y="1536174"/>
            <a:ext cx="7445829" cy="3785652"/>
          </a:xfrm>
          <a:prstGeom prst="rect">
            <a:avLst/>
          </a:prstGeom>
          <a:noFill/>
        </p:spPr>
        <p:txBody>
          <a:bodyPr wrap="square">
            <a:spAutoFit/>
          </a:bodyPr>
          <a:lstStyle/>
          <a:p>
            <a:pPr marL="82296" indent="0">
              <a:buNone/>
            </a:pPr>
            <a:r>
              <a:rPr lang="fr-FR" sz="2400" dirty="0">
                <a:latin typeface="Arial" panose="020B0604020202020204" pitchFamily="34" charset="0"/>
                <a:cs typeface="Arial" panose="020B0604020202020204" pitchFamily="34" charset="0"/>
              </a:rPr>
              <a:t>Nous sommes nombreux à ne pas oser nous adresser à une personne aveugle ou une personne mal voyante puisque nous sommes habitués à avoir un premier contact visuel.</a:t>
            </a:r>
          </a:p>
          <a:p>
            <a:pPr marL="82296" indent="0">
              <a:buNone/>
            </a:pPr>
            <a:r>
              <a:rPr lang="fr-FR" sz="2400" dirty="0">
                <a:latin typeface="Arial" panose="020B0604020202020204" pitchFamily="34" charset="0"/>
                <a:cs typeface="Arial" panose="020B0604020202020204" pitchFamily="34" charset="0"/>
              </a:rPr>
              <a:t>Le plus simple pour nous est souvent de s’adresser à l’accompagnant, ce qui va être blessant sans le vouloir.</a:t>
            </a:r>
          </a:p>
          <a:p>
            <a:pPr marL="82296" indent="0">
              <a:buNone/>
            </a:pPr>
            <a:r>
              <a:rPr lang="fr-FR" sz="2400" dirty="0">
                <a:latin typeface="Arial" panose="020B0604020202020204" pitchFamily="34" charset="0"/>
                <a:cs typeface="Arial" panose="020B0604020202020204" pitchFamily="34" charset="0"/>
              </a:rPr>
              <a:t>Adressons nous directement à la personne concernée car cette personne nous entend et nous écoute!</a:t>
            </a:r>
          </a:p>
        </p:txBody>
      </p:sp>
    </p:spTree>
    <p:extLst>
      <p:ext uri="{BB962C8B-B14F-4D97-AF65-F5344CB8AC3E}">
        <p14:creationId xmlns:p14="http://schemas.microsoft.com/office/powerpoint/2010/main" val="378580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9837E1A-0191-C46A-EF7A-B6FC7945A590}"/>
              </a:ext>
            </a:extLst>
          </p:cNvPr>
          <p:cNvSpPr txBox="1"/>
          <p:nvPr/>
        </p:nvSpPr>
        <p:spPr>
          <a:xfrm>
            <a:off x="494521" y="483933"/>
            <a:ext cx="7819055" cy="830997"/>
          </a:xfrm>
          <a:prstGeom prst="rect">
            <a:avLst/>
          </a:prstGeom>
          <a:noFill/>
        </p:spPr>
        <p:txBody>
          <a:bodyPr wrap="square">
            <a:spAutoFit/>
          </a:bodyPr>
          <a:lstStyle/>
          <a:p>
            <a:r>
              <a:rPr lang="fr-FR" sz="2400" dirty="0">
                <a:solidFill>
                  <a:schemeClr val="tx1"/>
                </a:solidFill>
                <a:effectLst/>
                <a:latin typeface="Arial" panose="020B0604020202020204" pitchFamily="34" charset="0"/>
                <a:cs typeface="Arial" panose="020B0604020202020204" pitchFamily="34" charset="0"/>
              </a:rPr>
              <a:t>Comment accompagner / guider une personne aveugle ou mal voyante?</a:t>
            </a:r>
            <a:endParaRPr lang="fr-FR" sz="2400" dirty="0"/>
          </a:p>
        </p:txBody>
      </p:sp>
      <p:pic>
        <p:nvPicPr>
          <p:cNvPr id="5" name="Guidage personnes aveugles.wmv">
            <a:hlinkClick r:id="" action="ppaction://media"/>
            <a:extLst>
              <a:ext uri="{FF2B5EF4-FFF2-40B4-BE49-F238E27FC236}">
                <a16:creationId xmlns:a16="http://schemas.microsoft.com/office/drawing/2014/main" id="{C565131F-B646-B21D-EA2A-BE1E4FFD58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8575" y="1573467"/>
            <a:ext cx="6546850" cy="4800600"/>
          </a:xfrm>
          <a:prstGeom prst="rect">
            <a:avLst/>
          </a:prstGeom>
        </p:spPr>
      </p:pic>
    </p:spTree>
    <p:extLst>
      <p:ext uri="{BB962C8B-B14F-4D97-AF65-F5344CB8AC3E}">
        <p14:creationId xmlns:p14="http://schemas.microsoft.com/office/powerpoint/2010/main" val="3334329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55DA54A-FFB5-E264-6FA9-5DA20FA1AAE5}"/>
              </a:ext>
            </a:extLst>
          </p:cNvPr>
          <p:cNvSpPr txBox="1"/>
          <p:nvPr/>
        </p:nvSpPr>
        <p:spPr>
          <a:xfrm>
            <a:off x="874745" y="585110"/>
            <a:ext cx="6235182" cy="830997"/>
          </a:xfrm>
          <a:prstGeom prst="rect">
            <a:avLst/>
          </a:prstGeom>
          <a:noFill/>
        </p:spPr>
        <p:txBody>
          <a:bodyPr wrap="square">
            <a:spAutoFit/>
          </a:bodyPr>
          <a:lstStyle/>
          <a:p>
            <a:r>
              <a:rPr lang="fr-FR" sz="2400" dirty="0"/>
              <a:t>La description, un élément essentiel</a:t>
            </a:r>
          </a:p>
          <a:p>
            <a:endParaRPr lang="fr-FR" sz="2400" dirty="0"/>
          </a:p>
        </p:txBody>
      </p:sp>
      <p:sp>
        <p:nvSpPr>
          <p:cNvPr id="2" name="ZoneTexte 1">
            <a:extLst>
              <a:ext uri="{FF2B5EF4-FFF2-40B4-BE49-F238E27FC236}">
                <a16:creationId xmlns:a16="http://schemas.microsoft.com/office/drawing/2014/main" id="{FE23E13D-F182-49E3-4F72-8BE8FA5A8C84}"/>
              </a:ext>
            </a:extLst>
          </p:cNvPr>
          <p:cNvSpPr txBox="1"/>
          <p:nvPr/>
        </p:nvSpPr>
        <p:spPr>
          <a:xfrm rot="10800000" flipV="1">
            <a:off x="534565" y="1866764"/>
            <a:ext cx="8337292" cy="3447098"/>
          </a:xfrm>
          <a:prstGeom prst="rect">
            <a:avLst/>
          </a:prstGeom>
          <a:noFill/>
        </p:spPr>
        <p:txBody>
          <a:bodyPr wrap="square" rtlCol="0">
            <a:spAutoFit/>
          </a:bodyPr>
          <a:lstStyle/>
          <a:p>
            <a:r>
              <a:rPr lang="fr-FR" sz="2000" dirty="0"/>
              <a:t>Pour des personnes non voyantes ou mal voyantes, il est primordial de bien décrire l’environnement dans lequel il se trouve, ce qu’il peut retrouver autour de lui, chaque élément l’entourant a son importance.</a:t>
            </a:r>
          </a:p>
          <a:p>
            <a:r>
              <a:rPr lang="fr-FR" sz="2000" dirty="0"/>
              <a:t>La plupart de ces personnes ont une mémoire audio ce qu’il leur permet de visualiser l’espace.</a:t>
            </a:r>
          </a:p>
          <a:p>
            <a:r>
              <a:rPr lang="fr-FR" sz="2000" dirty="0"/>
              <a:t>Pour situer un objet, un élément, on peut se servir de l’orientation cadran horaire – ex: à </a:t>
            </a:r>
            <a:r>
              <a:rPr lang="fr-FR" sz="2000" dirty="0" err="1"/>
              <a:t>12h00</a:t>
            </a:r>
            <a:r>
              <a:rPr lang="fr-FR" sz="2000" dirty="0"/>
              <a:t> vous avez… – à </a:t>
            </a:r>
            <a:r>
              <a:rPr lang="fr-FR" sz="2000" dirty="0" err="1"/>
              <a:t>6h00</a:t>
            </a:r>
            <a:r>
              <a:rPr lang="fr-FR" sz="2000" dirty="0"/>
              <a:t> vous avez…</a:t>
            </a:r>
          </a:p>
          <a:p>
            <a:r>
              <a:rPr lang="fr-FR" sz="2000" dirty="0"/>
              <a:t>Les personnes seront très sensibles à cette approche, notamment dans le cadre de la restauration pour décrire une assiette ou encore dans la description d’un hébergement.</a:t>
            </a:r>
          </a:p>
          <a:p>
            <a:endParaRPr lang="fr-FR" dirty="0"/>
          </a:p>
        </p:txBody>
      </p:sp>
    </p:spTree>
    <p:extLst>
      <p:ext uri="{BB962C8B-B14F-4D97-AF65-F5344CB8AC3E}">
        <p14:creationId xmlns:p14="http://schemas.microsoft.com/office/powerpoint/2010/main" val="1893394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55DA54A-FFB5-E264-6FA9-5DA20FA1AAE5}"/>
              </a:ext>
            </a:extLst>
          </p:cNvPr>
          <p:cNvSpPr txBox="1"/>
          <p:nvPr/>
        </p:nvSpPr>
        <p:spPr>
          <a:xfrm>
            <a:off x="1585620" y="610383"/>
            <a:ext cx="6235182" cy="830997"/>
          </a:xfrm>
          <a:prstGeom prst="rect">
            <a:avLst/>
          </a:prstGeom>
          <a:noFill/>
        </p:spPr>
        <p:txBody>
          <a:bodyPr wrap="square">
            <a:spAutoFit/>
          </a:bodyPr>
          <a:lstStyle/>
          <a:p>
            <a:pPr marL="82296" indent="0" algn="ctr">
              <a:buNone/>
            </a:pPr>
            <a:r>
              <a:rPr lang="fr-FR" sz="2400" dirty="0"/>
              <a:t>Le jeu du:</a:t>
            </a:r>
          </a:p>
          <a:p>
            <a:pPr marL="82296" indent="0" algn="ctr">
              <a:buNone/>
            </a:pPr>
            <a:r>
              <a:rPr lang="fr-FR" sz="2400" dirty="0"/>
              <a:t> ni « voir », ni « apercevoir »</a:t>
            </a:r>
            <a:r>
              <a:rPr lang="fr-FR" sz="2400" dirty="0">
                <a:sym typeface="Wingdings" panose="05000000000000000000" pitchFamily="2" charset="2"/>
              </a:rPr>
              <a:t></a:t>
            </a:r>
            <a:endParaRPr lang="fr-FR" sz="2400" dirty="0"/>
          </a:p>
        </p:txBody>
      </p:sp>
      <p:sp>
        <p:nvSpPr>
          <p:cNvPr id="2" name="ZoneTexte 1">
            <a:extLst>
              <a:ext uri="{FF2B5EF4-FFF2-40B4-BE49-F238E27FC236}">
                <a16:creationId xmlns:a16="http://schemas.microsoft.com/office/drawing/2014/main" id="{FE23E13D-F182-49E3-4F72-8BE8FA5A8C84}"/>
              </a:ext>
            </a:extLst>
          </p:cNvPr>
          <p:cNvSpPr txBox="1"/>
          <p:nvPr/>
        </p:nvSpPr>
        <p:spPr>
          <a:xfrm rot="10800000" flipV="1">
            <a:off x="534565" y="1936543"/>
            <a:ext cx="8337292" cy="2523768"/>
          </a:xfrm>
          <a:prstGeom prst="rect">
            <a:avLst/>
          </a:prstGeom>
          <a:noFill/>
        </p:spPr>
        <p:txBody>
          <a:bodyPr wrap="square" rtlCol="0">
            <a:spAutoFit/>
          </a:bodyPr>
          <a:lstStyle/>
          <a:p>
            <a:pPr marL="82296" indent="0">
              <a:buNone/>
            </a:pPr>
            <a:r>
              <a:rPr lang="fr-FR" sz="2000" dirty="0"/>
              <a:t>Tel le jeu du ni « oui » ni « non », nous bannissons souvent un certain vocabulaire lorsque nous nous adressons à eux.</a:t>
            </a:r>
          </a:p>
          <a:p>
            <a:pPr marL="82296" indent="0">
              <a:buNone/>
            </a:pPr>
            <a:r>
              <a:rPr lang="fr-FR" sz="2000" dirty="0"/>
              <a:t>Vous allez vite vous mettre en difficulté et mal à l’aise.</a:t>
            </a:r>
          </a:p>
          <a:p>
            <a:pPr marL="82296" indent="0">
              <a:buNone/>
            </a:pPr>
            <a:endParaRPr lang="fr-FR" sz="2000" dirty="0"/>
          </a:p>
          <a:p>
            <a:pPr marL="82296" indent="0">
              <a:buNone/>
            </a:pPr>
            <a:r>
              <a:rPr lang="fr-FR" sz="2000" dirty="0"/>
              <a:t>Et les couleurs?</a:t>
            </a:r>
          </a:p>
          <a:p>
            <a:pPr marL="82296" indent="0">
              <a:buNone/>
            </a:pPr>
            <a:r>
              <a:rPr lang="fr-FR" sz="2000" dirty="0"/>
              <a:t>Attention, les couleurs ne sont pas connues de tous. On parle souvent de couleurs chaudes ou froides.</a:t>
            </a:r>
          </a:p>
          <a:p>
            <a:endParaRPr lang="fr-FR" dirty="0"/>
          </a:p>
        </p:txBody>
      </p:sp>
    </p:spTree>
    <p:extLst>
      <p:ext uri="{BB962C8B-B14F-4D97-AF65-F5344CB8AC3E}">
        <p14:creationId xmlns:p14="http://schemas.microsoft.com/office/powerpoint/2010/main" val="2813478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55DA54A-FFB5-E264-6FA9-5DA20FA1AAE5}"/>
              </a:ext>
            </a:extLst>
          </p:cNvPr>
          <p:cNvSpPr txBox="1"/>
          <p:nvPr/>
        </p:nvSpPr>
        <p:spPr>
          <a:xfrm>
            <a:off x="1585620" y="610383"/>
            <a:ext cx="6235182" cy="461665"/>
          </a:xfrm>
          <a:prstGeom prst="rect">
            <a:avLst/>
          </a:prstGeom>
          <a:noFill/>
        </p:spPr>
        <p:txBody>
          <a:bodyPr wrap="square">
            <a:spAutoFit/>
          </a:bodyPr>
          <a:lstStyle/>
          <a:p>
            <a:pPr marL="82296" indent="0" algn="ctr">
              <a:buNone/>
            </a:pPr>
            <a:r>
              <a:rPr lang="fr-FR" sz="2400" dirty="0"/>
              <a:t>Ne pas oublier l’accompagnant(e)!</a:t>
            </a:r>
          </a:p>
        </p:txBody>
      </p:sp>
      <p:sp>
        <p:nvSpPr>
          <p:cNvPr id="2" name="ZoneTexte 1">
            <a:extLst>
              <a:ext uri="{FF2B5EF4-FFF2-40B4-BE49-F238E27FC236}">
                <a16:creationId xmlns:a16="http://schemas.microsoft.com/office/drawing/2014/main" id="{FE23E13D-F182-49E3-4F72-8BE8FA5A8C84}"/>
              </a:ext>
            </a:extLst>
          </p:cNvPr>
          <p:cNvSpPr txBox="1"/>
          <p:nvPr/>
        </p:nvSpPr>
        <p:spPr>
          <a:xfrm rot="10800000" flipV="1">
            <a:off x="534565" y="1628767"/>
            <a:ext cx="8337292" cy="3139321"/>
          </a:xfrm>
          <a:prstGeom prst="rect">
            <a:avLst/>
          </a:prstGeom>
          <a:noFill/>
        </p:spPr>
        <p:txBody>
          <a:bodyPr wrap="square" rtlCol="0">
            <a:spAutoFit/>
          </a:bodyPr>
          <a:lstStyle/>
          <a:p>
            <a:pPr marL="82296" indent="0">
              <a:buNone/>
            </a:pPr>
            <a:r>
              <a:rPr lang="fr-FR" sz="3600" dirty="0">
                <a:sym typeface="Wingdings" panose="05000000000000000000" pitchFamily="2" charset="2"/>
              </a:rPr>
              <a:t>Rendre son offre accessible à une ou plusieurs personnes en situation de handicap, c’est penser aux accompagnants.</a:t>
            </a:r>
          </a:p>
          <a:p>
            <a:pPr marL="82296" indent="0">
              <a:buNone/>
            </a:pPr>
            <a:r>
              <a:rPr lang="fr-FR" sz="3600" dirty="0">
                <a:sym typeface="Wingdings" panose="05000000000000000000" pitchFamily="2" charset="2"/>
              </a:rPr>
              <a:t>Faire en sorte que la visite ou le site soit en mode « </a:t>
            </a:r>
            <a:r>
              <a:rPr lang="fr-FR" sz="3600" dirty="0" err="1">
                <a:sym typeface="Wingdings" panose="05000000000000000000" pitchFamily="2" charset="2"/>
              </a:rPr>
              <a:t>pass</a:t>
            </a:r>
            <a:r>
              <a:rPr lang="fr-FR" sz="3600" dirty="0">
                <a:sym typeface="Wingdings" panose="05000000000000000000" pitchFamily="2" charset="2"/>
              </a:rPr>
              <a:t> partout ».</a:t>
            </a:r>
            <a:endParaRPr lang="fr-FR" sz="3600" dirty="0"/>
          </a:p>
          <a:p>
            <a:endParaRPr lang="fr-FR" dirty="0"/>
          </a:p>
        </p:txBody>
      </p:sp>
    </p:spTree>
    <p:extLst>
      <p:ext uri="{BB962C8B-B14F-4D97-AF65-F5344CB8AC3E}">
        <p14:creationId xmlns:p14="http://schemas.microsoft.com/office/powerpoint/2010/main" val="394914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5CF3B4AA-63CA-42B3-B787-CF99BF02421F}"/>
              </a:ext>
            </a:extLst>
          </p:cNvPr>
          <p:cNvSpPr>
            <a:spLocks noGrp="1"/>
          </p:cNvSpPr>
          <p:nvPr>
            <p:ph type="title" idx="4294967295"/>
          </p:nvPr>
        </p:nvSpPr>
        <p:spPr>
          <a:xfrm>
            <a:off x="139959" y="2055280"/>
            <a:ext cx="9144000" cy="812655"/>
          </a:xfrm>
          <a:prstGeom prst="rect">
            <a:avLst/>
          </a:prstGeom>
        </p:spPr>
        <p:txBody>
          <a:bodyPr anchor="ctr"/>
          <a:lstStyle/>
          <a:p>
            <a:pPr marL="82296" indent="0" algn="ctr">
              <a:buNone/>
            </a:pPr>
            <a:br>
              <a:rPr lang="fr-FR" sz="3600" b="1" dirty="0"/>
            </a:br>
            <a:r>
              <a:rPr lang="fr-FR" sz="4000" b="1" dirty="0"/>
              <a:t>PETITE EXPERIENCE!</a:t>
            </a:r>
            <a:br>
              <a:rPr lang="fr-FR" sz="4000" b="1" dirty="0"/>
            </a:br>
            <a:br>
              <a:rPr lang="fr-FR" sz="4000" b="1" dirty="0"/>
            </a:br>
            <a:r>
              <a:rPr lang="fr-FR" sz="4000" b="1" dirty="0"/>
              <a:t>FERMEZ LES YEUX SVP </a:t>
            </a:r>
            <a:r>
              <a:rPr lang="fr-FR" sz="4000" b="1" dirty="0">
                <a:sym typeface="Wingdings" panose="05000000000000000000" pitchFamily="2" charset="2"/>
              </a:rPr>
              <a:t></a:t>
            </a:r>
            <a:endParaRPr lang="fr-FR" sz="40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0CFA46-BD74-95BE-56B2-ADC071E5E36F}"/>
              </a:ext>
            </a:extLst>
          </p:cNvPr>
          <p:cNvSpPr txBox="1"/>
          <p:nvPr/>
        </p:nvSpPr>
        <p:spPr>
          <a:xfrm>
            <a:off x="860317" y="326571"/>
            <a:ext cx="6167535" cy="1077218"/>
          </a:xfrm>
          <a:prstGeom prst="rect">
            <a:avLst/>
          </a:prstGeom>
          <a:noFill/>
        </p:spPr>
        <p:txBody>
          <a:bodyPr wrap="square" rtlCol="0">
            <a:spAutoFit/>
          </a:bodyPr>
          <a:lstStyle/>
          <a:p>
            <a:r>
              <a:rPr lang="fr-FR" sz="3200" dirty="0"/>
              <a:t>Un moulin à prières, qu’est </a:t>
            </a:r>
            <a:br>
              <a:rPr lang="fr-FR" sz="3200" dirty="0"/>
            </a:br>
            <a:r>
              <a:rPr lang="fr-FR" sz="3200" dirty="0"/>
              <a:t>ce  que c’est?</a:t>
            </a:r>
          </a:p>
        </p:txBody>
      </p:sp>
      <p:pic>
        <p:nvPicPr>
          <p:cNvPr id="3" name="Picture 3">
            <a:extLst>
              <a:ext uri="{FF2B5EF4-FFF2-40B4-BE49-F238E27FC236}">
                <a16:creationId xmlns:a16="http://schemas.microsoft.com/office/drawing/2014/main" id="{1AC69026-B994-724A-52EF-780EF6041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558" y="45544"/>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a:extLst>
              <a:ext uri="{FF2B5EF4-FFF2-40B4-BE49-F238E27FC236}">
                <a16:creationId xmlns:a16="http://schemas.microsoft.com/office/drawing/2014/main" id="{232A1293-5713-B687-A6DB-92C1EA1A5D11}"/>
              </a:ext>
            </a:extLst>
          </p:cNvPr>
          <p:cNvSpPr txBox="1"/>
          <p:nvPr/>
        </p:nvSpPr>
        <p:spPr>
          <a:xfrm>
            <a:off x="750336" y="1655716"/>
            <a:ext cx="5137281" cy="5355312"/>
          </a:xfrm>
          <a:prstGeom prst="rect">
            <a:avLst/>
          </a:prstGeom>
          <a:noFill/>
        </p:spPr>
        <p:txBody>
          <a:bodyPr wrap="square" rtlCol="0">
            <a:spAutoFit/>
          </a:bodyPr>
          <a:lstStyle/>
          <a:p>
            <a:r>
              <a:rPr lang="fr-FR" b="1" dirty="0"/>
              <a:t>Un moulin à prières en cuivre et bois.</a:t>
            </a:r>
          </a:p>
          <a:p>
            <a:endParaRPr lang="fr-FR" b="1" dirty="0"/>
          </a:p>
          <a:p>
            <a:r>
              <a:rPr lang="fr-FR" dirty="0"/>
              <a:t>Un moulin à prières est un objet de rituel bouddhiste composé d'un cylindre (moulin) rempli de mantras (prières) et tournant librement autour d’un axe sur lequel le mantra est enroulé. Chaque tour de moulin est considéré comme une récitation du mantra.</a:t>
            </a:r>
          </a:p>
          <a:p>
            <a:r>
              <a:rPr lang="fr-FR" dirty="0"/>
              <a:t>De fabrication entièrement artisanale, ce moulin à prières est réalisé en cuivre et bois originaires du Tibet.</a:t>
            </a:r>
            <a:br>
              <a:rPr lang="fr-FR" dirty="0"/>
            </a:br>
            <a:r>
              <a:rPr lang="fr-FR" dirty="0"/>
              <a:t>Le moulin à prières se tourne dans le sens des aiguilles d'une montre, qui est le sens de la lecture du mantra. Après une rotation, le pouvoir des mantras s’active et accorde protection et mérite (</a:t>
            </a:r>
            <a:r>
              <a:rPr lang="fr-FR" dirty="0" err="1"/>
              <a:t>Punya</a:t>
            </a:r>
            <a:r>
              <a:rPr lang="fr-FR" dirty="0"/>
              <a:t>). Symboliquement, tourner un moulin à prières signifie "tourner la roue du Dharma ", qui décrit la façon dont Bouddha enseigna. </a:t>
            </a:r>
            <a:br>
              <a:rPr lang="fr-FR" dirty="0"/>
            </a:br>
            <a:endParaRPr lang="fr-FR" dirty="0"/>
          </a:p>
          <a:p>
            <a:endParaRPr lang="fr-FR" dirty="0"/>
          </a:p>
        </p:txBody>
      </p:sp>
    </p:spTree>
    <p:extLst>
      <p:ext uri="{BB962C8B-B14F-4D97-AF65-F5344CB8AC3E}">
        <p14:creationId xmlns:p14="http://schemas.microsoft.com/office/powerpoint/2010/main" val="490530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1A809BB-541F-2953-FAAE-E331DAD94C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514" y="1838276"/>
            <a:ext cx="3181447" cy="3181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42105033-C4D1-E864-D9CE-3C58E2F75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64704"/>
            <a:ext cx="2481064" cy="2481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68F0083A-F13F-B00C-0E3D-6FC0CC71E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150" y="3887203"/>
            <a:ext cx="2265040" cy="226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8459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1A5B049-0143-A31C-ECBD-5E2C2E2F8306}"/>
              </a:ext>
            </a:extLst>
          </p:cNvPr>
          <p:cNvSpPr txBox="1"/>
          <p:nvPr/>
        </p:nvSpPr>
        <p:spPr>
          <a:xfrm>
            <a:off x="2836506" y="2600722"/>
            <a:ext cx="3256148" cy="646331"/>
          </a:xfrm>
          <a:prstGeom prst="rect">
            <a:avLst/>
          </a:prstGeom>
          <a:noFill/>
        </p:spPr>
        <p:txBody>
          <a:bodyPr wrap="none" rtlCol="0">
            <a:spAutoFit/>
          </a:bodyPr>
          <a:lstStyle/>
          <a:p>
            <a:r>
              <a:rPr lang="fr-FR" sz="3600" dirty="0"/>
              <a:t>A vos questions!</a:t>
            </a:r>
          </a:p>
        </p:txBody>
      </p:sp>
    </p:spTree>
    <p:extLst>
      <p:ext uri="{BB962C8B-B14F-4D97-AF65-F5344CB8AC3E}">
        <p14:creationId xmlns:p14="http://schemas.microsoft.com/office/powerpoint/2010/main" val="2870936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CE91991-91C3-48FE-A2F7-7E1D1DFE5C33}"/>
              </a:ext>
            </a:extLst>
          </p:cNvPr>
          <p:cNvSpPr txBox="1"/>
          <p:nvPr/>
        </p:nvSpPr>
        <p:spPr>
          <a:xfrm>
            <a:off x="830043" y="1443841"/>
            <a:ext cx="3634953" cy="4462760"/>
          </a:xfrm>
          <a:prstGeom prst="rect">
            <a:avLst/>
          </a:prstGeom>
          <a:noFill/>
        </p:spPr>
        <p:txBody>
          <a:bodyPr wrap="square" rtlCol="0">
            <a:spAutoFit/>
          </a:bodyPr>
          <a:lstStyle/>
          <a:p>
            <a:endParaRPr lang="fr-FR" sz="3200" dirty="0"/>
          </a:p>
          <a:p>
            <a:r>
              <a:rPr lang="fr-FR" sz="3200" dirty="0"/>
              <a:t>Le handicap Auditif</a:t>
            </a:r>
          </a:p>
          <a:p>
            <a:endParaRPr lang="fr-FR" sz="3200" dirty="0"/>
          </a:p>
          <a:p>
            <a:r>
              <a:rPr lang="fr-FR" sz="3200" dirty="0"/>
              <a:t>Le handicap Mental</a:t>
            </a:r>
          </a:p>
          <a:p>
            <a:endParaRPr lang="fr-FR" sz="3200" dirty="0"/>
          </a:p>
          <a:p>
            <a:r>
              <a:rPr lang="fr-FR" sz="3200" dirty="0"/>
              <a:t>Le handicap Moteur</a:t>
            </a:r>
          </a:p>
          <a:p>
            <a:endParaRPr lang="fr-FR" sz="3200" dirty="0"/>
          </a:p>
          <a:p>
            <a:r>
              <a:rPr lang="fr-FR" sz="3200" dirty="0"/>
              <a:t>Le handicap Visuel</a:t>
            </a:r>
            <a:endParaRPr lang="fr-FR" sz="3200" dirty="0">
              <a:latin typeface="Arial" panose="020B0604020202020204" pitchFamily="34" charset="0"/>
              <a:cs typeface="Arial" panose="020B0604020202020204" pitchFamily="34" charset="0"/>
            </a:endParaRPr>
          </a:p>
          <a:p>
            <a:endParaRPr lang="fr-FR" sz="1400" dirty="0">
              <a:latin typeface="Arial" panose="020B0604020202020204" pitchFamily="34" charset="0"/>
              <a:cs typeface="Arial" panose="020B0604020202020204" pitchFamily="34" charset="0"/>
            </a:endParaRPr>
          </a:p>
          <a:p>
            <a:endParaRPr lang="fr-FR" sz="1400" dirty="0">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A114A887-68A3-1479-D7D4-AC4FFDBE1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477" y="1983652"/>
            <a:ext cx="952500" cy="61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 5" descr="https://www.tourisme-handicaps.org/site/assets/files/1025/picto-handicap-mental---630x405---_c_-otcp.200x0-is.gif">
            <a:extLst>
              <a:ext uri="{FF2B5EF4-FFF2-40B4-BE49-F238E27FC236}">
                <a16:creationId xmlns:a16="http://schemas.microsoft.com/office/drawing/2014/main" id="{840BBCF8-8411-5B3F-2496-F0F2FDF04CB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36477" y="2884716"/>
            <a:ext cx="952500" cy="609600"/>
          </a:xfrm>
          <a:prstGeom prst="rect">
            <a:avLst/>
          </a:prstGeom>
          <a:noFill/>
          <a:ln>
            <a:noFill/>
          </a:ln>
        </p:spPr>
      </p:pic>
      <p:pic>
        <p:nvPicPr>
          <p:cNvPr id="8" name="Picture 3">
            <a:extLst>
              <a:ext uri="{FF2B5EF4-FFF2-40B4-BE49-F238E27FC236}">
                <a16:creationId xmlns:a16="http://schemas.microsoft.com/office/drawing/2014/main" id="{E50B13F2-F92A-9224-B382-6F2353074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476" y="3871167"/>
            <a:ext cx="952501" cy="61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a16="http://schemas.microsoft.com/office/drawing/2014/main" id="{F8396579-0944-0069-FA57-D4AE43E5D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6476" y="4941475"/>
            <a:ext cx="840861" cy="542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F:\ATH  FORMATION EVALUATEURS AVRIL 2016\Docs Label\CHARTE GRAPHIQUE 2014\Label-T&amp;H_LONG-Quadri\4-handicaps\Quad_AMeMV.jpg">
            <a:extLst>
              <a:ext uri="{FF2B5EF4-FFF2-40B4-BE49-F238E27FC236}">
                <a16:creationId xmlns:a16="http://schemas.microsoft.com/office/drawing/2014/main" id="{B0C426A7-0E95-1ABB-3073-40C255E5D2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043" y="96117"/>
            <a:ext cx="5698772" cy="1424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554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La marque Tourisme &amp; Handicap</a:t>
            </a:r>
          </a:p>
        </p:txBody>
      </p:sp>
      <p:sp>
        <p:nvSpPr>
          <p:cNvPr id="7" name="Rectangle 2">
            <a:extLst>
              <a:ext uri="{FF2B5EF4-FFF2-40B4-BE49-F238E27FC236}">
                <a16:creationId xmlns:a16="http://schemas.microsoft.com/office/drawing/2014/main" id="{357C1ADF-F520-4FF5-AF3D-9276DF05EFB2}"/>
              </a:ext>
            </a:extLst>
          </p:cNvPr>
          <p:cNvSpPr>
            <a:spLocks noChangeArrowheads="1"/>
          </p:cNvSpPr>
          <p:nvPr/>
        </p:nvSpPr>
        <p:spPr bwMode="auto">
          <a:xfrm>
            <a:off x="112973" y="1048646"/>
            <a:ext cx="7976668" cy="430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Instant" pitchFamily="50" charset="0"/>
              </a:defRPr>
            </a:lvl1pPr>
            <a:lvl2pPr marL="742950" indent="-285750">
              <a:spcBef>
                <a:spcPct val="20000"/>
              </a:spcBef>
              <a:buFont typeface="Arial" charset="0"/>
              <a:buChar char="–"/>
              <a:defRPr sz="2800">
                <a:solidFill>
                  <a:schemeClr val="tx1"/>
                </a:solidFill>
                <a:latin typeface="Instant" pitchFamily="50" charset="0"/>
              </a:defRPr>
            </a:lvl2pPr>
            <a:lvl3pPr marL="1143000" indent="-228600">
              <a:spcBef>
                <a:spcPct val="20000"/>
              </a:spcBef>
              <a:buFont typeface="Arial" charset="0"/>
              <a:buChar char="•"/>
              <a:defRPr sz="2400">
                <a:solidFill>
                  <a:schemeClr val="tx1"/>
                </a:solidFill>
                <a:latin typeface="Instant" pitchFamily="50" charset="0"/>
              </a:defRPr>
            </a:lvl3pPr>
            <a:lvl4pPr marL="1600200" indent="-228600">
              <a:spcBef>
                <a:spcPct val="20000"/>
              </a:spcBef>
              <a:buFont typeface="Arial" charset="0"/>
              <a:buChar char="–"/>
              <a:defRPr sz="2000">
                <a:solidFill>
                  <a:schemeClr val="tx1"/>
                </a:solidFill>
                <a:latin typeface="Instant" pitchFamily="50" charset="0"/>
              </a:defRPr>
            </a:lvl4pPr>
            <a:lvl5pPr marL="2057400" indent="-228600">
              <a:spcBef>
                <a:spcPct val="20000"/>
              </a:spcBef>
              <a:buFont typeface="Arial" charset="0"/>
              <a:buChar char="»"/>
              <a:defRPr sz="2000">
                <a:solidFill>
                  <a:schemeClr val="tx1"/>
                </a:solidFill>
                <a:latin typeface="Instant" pitchFamily="50"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Instant" pitchFamily="50"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Instant" pitchFamily="50"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Instant" pitchFamily="50"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Instant" pitchFamily="50" charset="0"/>
              </a:defRPr>
            </a:lvl9pPr>
          </a:lstStyle>
          <a:p>
            <a:pPr>
              <a:buNone/>
            </a:pPr>
            <a:r>
              <a:rPr lang="fr-FR" altLang="fr-FR" sz="2400" dirty="0">
                <a:latin typeface="Arial" panose="020B0604020202020204" pitchFamily="34" charset="0"/>
                <a:cs typeface="Arial" panose="020B0604020202020204" pitchFamily="34" charset="0"/>
              </a:rPr>
              <a:t>La </a:t>
            </a:r>
            <a:r>
              <a:rPr lang="fr-FR" sz="2400" dirty="0"/>
              <a:t>marque d'Etat  « Tourisme &amp; Handicap » est une réponse à la demande des personnes en situation de handicap qui veulent pouvoir choisir leurs vacances et leurs loisirs en toute liberté. </a:t>
            </a:r>
          </a:p>
          <a:p>
            <a:endParaRPr lang="fr-FR" sz="2400" dirty="0"/>
          </a:p>
          <a:p>
            <a:pPr>
              <a:buNone/>
            </a:pPr>
            <a:r>
              <a:rPr lang="fr-FR" sz="2400" dirty="0"/>
              <a:t>Elle est aussi un moyen de sensibiliser les professionnels du tourisme à l’accueil des personnes en situation de handicap grâce aux unions professionnelles mais aussi par l’intermédiaire du réseau français d’institutionnels du tourisme (office de tourisme, comité départemental et régional du tourisme). </a:t>
            </a:r>
          </a:p>
        </p:txBody>
      </p:sp>
      <p:sp>
        <p:nvSpPr>
          <p:cNvPr id="2" name="Rectangle 2">
            <a:extLst>
              <a:ext uri="{FF2B5EF4-FFF2-40B4-BE49-F238E27FC236}">
                <a16:creationId xmlns:a16="http://schemas.microsoft.com/office/drawing/2014/main" id="{F1CF7604-0D78-B812-3304-CED13D0BF100}"/>
              </a:ext>
            </a:extLst>
          </p:cNvPr>
          <p:cNvSpPr>
            <a:spLocks noChangeArrowheads="1"/>
          </p:cNvSpPr>
          <p:nvPr/>
        </p:nvSpPr>
        <p:spPr bwMode="auto">
          <a:xfrm>
            <a:off x="-1958228" y="-1800632"/>
            <a:ext cx="854564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Instant" pitchFamily="50" charset="0"/>
              </a:defRPr>
            </a:lvl1pPr>
            <a:lvl2pPr marL="742950" indent="-285750">
              <a:spcBef>
                <a:spcPct val="20000"/>
              </a:spcBef>
              <a:buFont typeface="Arial" charset="0"/>
              <a:buChar char="–"/>
              <a:defRPr sz="2800">
                <a:solidFill>
                  <a:schemeClr val="tx1"/>
                </a:solidFill>
                <a:latin typeface="Instant" pitchFamily="50" charset="0"/>
              </a:defRPr>
            </a:lvl2pPr>
            <a:lvl3pPr marL="1143000" indent="-228600">
              <a:spcBef>
                <a:spcPct val="20000"/>
              </a:spcBef>
              <a:buFont typeface="Arial" charset="0"/>
              <a:buChar char="•"/>
              <a:defRPr sz="2400">
                <a:solidFill>
                  <a:schemeClr val="tx1"/>
                </a:solidFill>
                <a:latin typeface="Instant" pitchFamily="50" charset="0"/>
              </a:defRPr>
            </a:lvl3pPr>
            <a:lvl4pPr marL="1600200" indent="-228600">
              <a:spcBef>
                <a:spcPct val="20000"/>
              </a:spcBef>
              <a:buFont typeface="Arial" charset="0"/>
              <a:buChar char="–"/>
              <a:defRPr sz="2000">
                <a:solidFill>
                  <a:schemeClr val="tx1"/>
                </a:solidFill>
                <a:latin typeface="Instant" pitchFamily="50" charset="0"/>
              </a:defRPr>
            </a:lvl4pPr>
            <a:lvl5pPr marL="2057400" indent="-228600">
              <a:spcBef>
                <a:spcPct val="20000"/>
              </a:spcBef>
              <a:buFont typeface="Arial" charset="0"/>
              <a:buChar char="»"/>
              <a:defRPr sz="2000">
                <a:solidFill>
                  <a:schemeClr val="tx1"/>
                </a:solidFill>
                <a:latin typeface="Instant" pitchFamily="50"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Instant" pitchFamily="50"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Instant" pitchFamily="50"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Instant" pitchFamily="50"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Instant" pitchFamily="50" charset="0"/>
              </a:defRPr>
            </a:lvl9pPr>
          </a:lstStyle>
          <a:p>
            <a:r>
              <a:rPr lang="fr-FR" altLang="fr-FR" sz="1000" i="1" dirty="0">
                <a:latin typeface="Arial" panose="020B0604020202020204" pitchFamily="34" charset="0"/>
                <a:cs typeface="Arial" panose="020B0604020202020204" pitchFamily="34" charset="0"/>
              </a:rPr>
              <a:t>Texte en </a:t>
            </a:r>
            <a:r>
              <a:rPr lang="fr-FR" altLang="fr-FR" sz="1000" i="1" dirty="0" err="1">
                <a:latin typeface="Arial" panose="020B0604020202020204" pitchFamily="34" charset="0"/>
                <a:cs typeface="Arial" panose="020B0604020202020204" pitchFamily="34" charset="0"/>
              </a:rPr>
              <a:t>minu</a:t>
            </a:r>
            <a:r>
              <a:rPr lang="fr-FR" sz="1000" dirty="0" err="1"/>
              <a:t>La</a:t>
            </a:r>
            <a:r>
              <a:rPr lang="fr-FR" sz="1000" dirty="0"/>
              <a:t> marque d'Etat Tourisme et Handicaps est une réponse à la demande des personnes en situation de handicap qui veulent pouvoir choisir leurs vacances et leurs loisirs en toute liberté. </a:t>
            </a:r>
          </a:p>
          <a:p>
            <a:r>
              <a:rPr lang="fr-FR" sz="1000" dirty="0"/>
              <a:t>La marque d'Etat Tourisme et Handicaps est aussi un moyen de sensibiliser les professionnels du tourisme à l’accueil des personnes handicapées grâce aux unions professionnelles mais aussi par l’intermédiaire du réseau français d’institutionnels du tourisme (office de tourisme, comité départemental et régional du tourisme). </a:t>
            </a:r>
          </a:p>
          <a:p>
            <a:pPr>
              <a:spcBef>
                <a:spcPct val="0"/>
              </a:spcBef>
              <a:buNone/>
            </a:pPr>
            <a:r>
              <a:rPr lang="fr-FR" altLang="fr-FR" sz="1000" i="1" dirty="0" err="1">
                <a:latin typeface="Arial" panose="020B0604020202020204" pitchFamily="34" charset="0"/>
                <a:cs typeface="Arial" panose="020B0604020202020204" pitchFamily="34" charset="0"/>
              </a:rPr>
              <a:t>scule</a:t>
            </a:r>
            <a:r>
              <a:rPr lang="fr-FR" altLang="fr-FR" sz="1000" i="1" dirty="0">
                <a:latin typeface="Arial" panose="020B0604020202020204" pitchFamily="34" charset="0"/>
                <a:cs typeface="Arial" panose="020B0604020202020204" pitchFamily="34" charset="0"/>
              </a:rPr>
              <a:t> lorsque précision à apporter</a:t>
            </a:r>
          </a:p>
        </p:txBody>
      </p:sp>
      <p:pic>
        <p:nvPicPr>
          <p:cNvPr id="3" name="Picture 2" descr="F:\ATH  FORMATION EVALUATEURS AVRIL 2016\Docs Label\CHARTE GRAPHIQUE 2014\Label-T&amp;H_BASE-Quadri\4-handicaps\BaseQuad_AMeMV.jpg">
            <a:extLst>
              <a:ext uri="{FF2B5EF4-FFF2-40B4-BE49-F238E27FC236}">
                <a16:creationId xmlns:a16="http://schemas.microsoft.com/office/drawing/2014/main" id="{20444F6F-3B67-C3A6-7793-E887EB9403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2626" y="5019328"/>
            <a:ext cx="2602064" cy="183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07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VOS CONTACTS</a:t>
            </a:r>
          </a:p>
        </p:txBody>
      </p:sp>
      <p:sp>
        <p:nvSpPr>
          <p:cNvPr id="2" name="Rectangle 2">
            <a:extLst>
              <a:ext uri="{FF2B5EF4-FFF2-40B4-BE49-F238E27FC236}">
                <a16:creationId xmlns:a16="http://schemas.microsoft.com/office/drawing/2014/main" id="{F1CF7604-0D78-B812-3304-CED13D0BF100}"/>
              </a:ext>
            </a:extLst>
          </p:cNvPr>
          <p:cNvSpPr>
            <a:spLocks noChangeArrowheads="1"/>
          </p:cNvSpPr>
          <p:nvPr/>
        </p:nvSpPr>
        <p:spPr bwMode="auto">
          <a:xfrm>
            <a:off x="-1958228" y="-1800632"/>
            <a:ext cx="854564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Instant" pitchFamily="50" charset="0"/>
              </a:defRPr>
            </a:lvl1pPr>
            <a:lvl2pPr marL="742950" indent="-285750">
              <a:spcBef>
                <a:spcPct val="20000"/>
              </a:spcBef>
              <a:buFont typeface="Arial" charset="0"/>
              <a:buChar char="–"/>
              <a:defRPr sz="2800">
                <a:solidFill>
                  <a:schemeClr val="tx1"/>
                </a:solidFill>
                <a:latin typeface="Instant" pitchFamily="50" charset="0"/>
              </a:defRPr>
            </a:lvl2pPr>
            <a:lvl3pPr marL="1143000" indent="-228600">
              <a:spcBef>
                <a:spcPct val="20000"/>
              </a:spcBef>
              <a:buFont typeface="Arial" charset="0"/>
              <a:buChar char="•"/>
              <a:defRPr sz="2400">
                <a:solidFill>
                  <a:schemeClr val="tx1"/>
                </a:solidFill>
                <a:latin typeface="Instant" pitchFamily="50" charset="0"/>
              </a:defRPr>
            </a:lvl3pPr>
            <a:lvl4pPr marL="1600200" indent="-228600">
              <a:spcBef>
                <a:spcPct val="20000"/>
              </a:spcBef>
              <a:buFont typeface="Arial" charset="0"/>
              <a:buChar char="–"/>
              <a:defRPr sz="2000">
                <a:solidFill>
                  <a:schemeClr val="tx1"/>
                </a:solidFill>
                <a:latin typeface="Instant" pitchFamily="50" charset="0"/>
              </a:defRPr>
            </a:lvl4pPr>
            <a:lvl5pPr marL="2057400" indent="-228600">
              <a:spcBef>
                <a:spcPct val="20000"/>
              </a:spcBef>
              <a:buFont typeface="Arial" charset="0"/>
              <a:buChar char="»"/>
              <a:defRPr sz="2000">
                <a:solidFill>
                  <a:schemeClr val="tx1"/>
                </a:solidFill>
                <a:latin typeface="Instant" pitchFamily="50"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Instant" pitchFamily="50"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Instant" pitchFamily="50"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Instant" pitchFamily="50"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Instant" pitchFamily="50" charset="0"/>
              </a:defRPr>
            </a:lvl9pPr>
          </a:lstStyle>
          <a:p>
            <a:r>
              <a:rPr lang="fr-FR" altLang="fr-FR" sz="1000" i="1" dirty="0">
                <a:latin typeface="Arial" panose="020B0604020202020204" pitchFamily="34" charset="0"/>
                <a:cs typeface="Arial" panose="020B0604020202020204" pitchFamily="34" charset="0"/>
              </a:rPr>
              <a:t>Texte en </a:t>
            </a:r>
            <a:r>
              <a:rPr lang="fr-FR" altLang="fr-FR" sz="1000" i="1" dirty="0" err="1">
                <a:latin typeface="Arial" panose="020B0604020202020204" pitchFamily="34" charset="0"/>
                <a:cs typeface="Arial" panose="020B0604020202020204" pitchFamily="34" charset="0"/>
              </a:rPr>
              <a:t>minu</a:t>
            </a:r>
            <a:r>
              <a:rPr lang="fr-FR" sz="1000" dirty="0" err="1"/>
              <a:t>La</a:t>
            </a:r>
            <a:r>
              <a:rPr lang="fr-FR" sz="1000" dirty="0"/>
              <a:t> marque d'Etat Tourisme et Handicaps est une réponse à la demande des personnes en situation de handicap qui veulent pouvoir choisir leurs vacances et leurs loisirs en toute liberté. </a:t>
            </a:r>
          </a:p>
          <a:p>
            <a:r>
              <a:rPr lang="fr-FR" sz="1000" dirty="0"/>
              <a:t>La marque d'Etat Tourisme et Handicaps est aussi un moyen de sensibiliser les professionnels du tourisme à l’accueil des personnes handicapées grâce aux unions professionnelles mais aussi par l’intermédiaire du réseau français d’institutionnels du tourisme (office de tourisme, comité départemental et régional du tourisme). </a:t>
            </a:r>
          </a:p>
          <a:p>
            <a:pPr>
              <a:spcBef>
                <a:spcPct val="0"/>
              </a:spcBef>
              <a:buNone/>
            </a:pPr>
            <a:r>
              <a:rPr lang="fr-FR" altLang="fr-FR" sz="1000" i="1" dirty="0" err="1">
                <a:latin typeface="Arial" panose="020B0604020202020204" pitchFamily="34" charset="0"/>
                <a:cs typeface="Arial" panose="020B0604020202020204" pitchFamily="34" charset="0"/>
              </a:rPr>
              <a:t>scule</a:t>
            </a:r>
            <a:r>
              <a:rPr lang="fr-FR" altLang="fr-FR" sz="1000" i="1" dirty="0">
                <a:latin typeface="Arial" panose="020B0604020202020204" pitchFamily="34" charset="0"/>
                <a:cs typeface="Arial" panose="020B0604020202020204" pitchFamily="34" charset="0"/>
              </a:rPr>
              <a:t> lorsque précision à apporter</a:t>
            </a:r>
          </a:p>
        </p:txBody>
      </p:sp>
      <p:pic>
        <p:nvPicPr>
          <p:cNvPr id="6" name="Image 5">
            <a:extLst>
              <a:ext uri="{FF2B5EF4-FFF2-40B4-BE49-F238E27FC236}">
                <a16:creationId xmlns:a16="http://schemas.microsoft.com/office/drawing/2014/main" id="{309A3EC3-E54D-25E5-ECF8-0015603675B8}"/>
              </a:ext>
            </a:extLst>
          </p:cNvPr>
          <p:cNvPicPr>
            <a:picLocks noChangeAspect="1"/>
          </p:cNvPicPr>
          <p:nvPr/>
        </p:nvPicPr>
        <p:blipFill>
          <a:blip r:embed="rId2"/>
          <a:stretch>
            <a:fillRect/>
          </a:stretch>
        </p:blipFill>
        <p:spPr>
          <a:xfrm>
            <a:off x="2675150" y="4172758"/>
            <a:ext cx="5134573" cy="2140139"/>
          </a:xfrm>
          <a:prstGeom prst="rect">
            <a:avLst/>
          </a:prstGeom>
        </p:spPr>
      </p:pic>
      <p:sp>
        <p:nvSpPr>
          <p:cNvPr id="3" name="ZoneTexte 2">
            <a:extLst>
              <a:ext uri="{FF2B5EF4-FFF2-40B4-BE49-F238E27FC236}">
                <a16:creationId xmlns:a16="http://schemas.microsoft.com/office/drawing/2014/main" id="{7956C2A4-CDE1-3557-089C-2F892A680657}"/>
              </a:ext>
            </a:extLst>
          </p:cNvPr>
          <p:cNvSpPr txBox="1"/>
          <p:nvPr/>
        </p:nvSpPr>
        <p:spPr>
          <a:xfrm>
            <a:off x="800405" y="4340271"/>
            <a:ext cx="1968937" cy="369332"/>
          </a:xfrm>
          <a:prstGeom prst="rect">
            <a:avLst/>
          </a:prstGeom>
          <a:noFill/>
        </p:spPr>
        <p:txBody>
          <a:bodyPr wrap="none" rtlCol="0">
            <a:spAutoFit/>
          </a:bodyPr>
          <a:lstStyle/>
          <a:p>
            <a:r>
              <a:rPr lang="fr-FR" b="1" dirty="0"/>
              <a:t>Au niveau régional</a:t>
            </a:r>
          </a:p>
        </p:txBody>
      </p:sp>
      <p:sp>
        <p:nvSpPr>
          <p:cNvPr id="9" name="ZoneTexte 8">
            <a:extLst>
              <a:ext uri="{FF2B5EF4-FFF2-40B4-BE49-F238E27FC236}">
                <a16:creationId xmlns:a16="http://schemas.microsoft.com/office/drawing/2014/main" id="{FD0B80E7-61AA-855A-5F16-873DE7509BE8}"/>
              </a:ext>
            </a:extLst>
          </p:cNvPr>
          <p:cNvSpPr txBox="1"/>
          <p:nvPr/>
        </p:nvSpPr>
        <p:spPr>
          <a:xfrm>
            <a:off x="611181" y="1106802"/>
            <a:ext cx="2615139" cy="369332"/>
          </a:xfrm>
          <a:prstGeom prst="rect">
            <a:avLst/>
          </a:prstGeom>
          <a:noFill/>
        </p:spPr>
        <p:txBody>
          <a:bodyPr wrap="none" rtlCol="0">
            <a:spAutoFit/>
          </a:bodyPr>
          <a:lstStyle/>
          <a:p>
            <a:r>
              <a:rPr lang="fr-FR" b="1" dirty="0"/>
              <a:t>Au niveau départemental</a:t>
            </a:r>
          </a:p>
        </p:txBody>
      </p:sp>
      <p:sp>
        <p:nvSpPr>
          <p:cNvPr id="10" name="ZoneTexte 9">
            <a:extLst>
              <a:ext uri="{FF2B5EF4-FFF2-40B4-BE49-F238E27FC236}">
                <a16:creationId xmlns:a16="http://schemas.microsoft.com/office/drawing/2014/main" id="{4E338A4E-F1AF-7C63-8BAD-DB30EBF8554A}"/>
              </a:ext>
            </a:extLst>
          </p:cNvPr>
          <p:cNvSpPr txBox="1"/>
          <p:nvPr/>
        </p:nvSpPr>
        <p:spPr>
          <a:xfrm>
            <a:off x="3712813" y="1106802"/>
            <a:ext cx="4506686" cy="2585323"/>
          </a:xfrm>
          <a:prstGeom prst="rect">
            <a:avLst/>
          </a:prstGeom>
          <a:noFill/>
        </p:spPr>
        <p:txBody>
          <a:bodyPr wrap="square" rtlCol="0">
            <a:spAutoFit/>
          </a:bodyPr>
          <a:lstStyle/>
          <a:p>
            <a:r>
              <a:rPr lang="fr-FR" sz="1800" b="1" dirty="0">
                <a:effectLst/>
                <a:latin typeface="Segoe UI" panose="020B0502040204020203" pitchFamily="34" charset="0"/>
                <a:ea typeface="Aptos" panose="020B0004020202020204" pitchFamily="34" charset="0"/>
                <a:cs typeface="Aptos" panose="020B0004020202020204" pitchFamily="34" charset="0"/>
              </a:rPr>
              <a:t>- Nicole Boudon</a:t>
            </a:r>
            <a:endParaRPr lang="fr-FR" sz="1800" dirty="0">
              <a:effectLst/>
              <a:latin typeface="Aptos" panose="020B0004020202020204" pitchFamily="34" charset="0"/>
              <a:ea typeface="Aptos" panose="020B0004020202020204" pitchFamily="34" charset="0"/>
              <a:cs typeface="Aptos" panose="020B0004020202020204" pitchFamily="34" charset="0"/>
            </a:endParaRPr>
          </a:p>
          <a:p>
            <a:r>
              <a:rPr lang="fr-FR" sz="1800" dirty="0">
                <a:effectLst/>
                <a:latin typeface="Segoe UI" panose="020B0502040204020203" pitchFamily="34" charset="0"/>
                <a:ea typeface="Aptos" panose="020B0004020202020204" pitchFamily="34" charset="0"/>
                <a:cs typeface="Aptos" panose="020B0004020202020204" pitchFamily="34" charset="0"/>
              </a:rPr>
              <a:t>Pôle Aménagement, Attractivité et Solidarités des Territoires</a:t>
            </a:r>
            <a:endParaRPr lang="fr-FR" sz="1800" dirty="0">
              <a:effectLst/>
              <a:latin typeface="Aptos" panose="020B0004020202020204" pitchFamily="34" charset="0"/>
              <a:ea typeface="Aptos" panose="020B0004020202020204" pitchFamily="34" charset="0"/>
              <a:cs typeface="Aptos" panose="020B0004020202020204" pitchFamily="34" charset="0"/>
            </a:endParaRPr>
          </a:p>
          <a:p>
            <a:r>
              <a:rPr lang="fr-FR" sz="1800" dirty="0">
                <a:effectLst/>
                <a:latin typeface="Segoe UI" panose="020B0502040204020203" pitchFamily="34" charset="0"/>
                <a:ea typeface="Aptos" panose="020B0004020202020204" pitchFamily="34" charset="0"/>
                <a:cs typeface="Aptos" panose="020B0004020202020204" pitchFamily="34" charset="0"/>
              </a:rPr>
              <a:t>Mission Tourisme et Patrimoine Mondial</a:t>
            </a:r>
            <a:endParaRPr lang="fr-FR" sz="1800" dirty="0">
              <a:effectLst/>
              <a:latin typeface="Aptos" panose="020B0004020202020204" pitchFamily="34" charset="0"/>
              <a:ea typeface="Aptos" panose="020B0004020202020204" pitchFamily="34" charset="0"/>
              <a:cs typeface="Aptos" panose="020B0004020202020204" pitchFamily="34" charset="0"/>
            </a:endParaRPr>
          </a:p>
          <a:p>
            <a:r>
              <a:rPr lang="fr-FR" sz="1800" dirty="0">
                <a:effectLst/>
                <a:latin typeface="Segoe UI" panose="020B0502040204020203" pitchFamily="34" charset="0"/>
                <a:ea typeface="Aptos" panose="020B0004020202020204" pitchFamily="34" charset="0"/>
                <a:cs typeface="Aptos" panose="020B0004020202020204" pitchFamily="34" charset="0"/>
              </a:rPr>
              <a:t> </a:t>
            </a:r>
            <a:r>
              <a:rPr lang="fr-FR" sz="1800" b="1" dirty="0">
                <a:effectLst/>
                <a:latin typeface="Segoe UI" panose="020B0502040204020203" pitchFamily="34" charset="0"/>
                <a:ea typeface="Aptos" panose="020B0004020202020204" pitchFamily="34" charset="0"/>
                <a:cs typeface="Aptos" panose="020B0004020202020204" pitchFamily="34" charset="0"/>
              </a:rPr>
              <a:t>04 73 42 71 03 </a:t>
            </a:r>
            <a:endParaRPr lang="fr-FR" sz="1800" dirty="0">
              <a:effectLst/>
              <a:latin typeface="Aptos" panose="020B0004020202020204" pitchFamily="34" charset="0"/>
              <a:ea typeface="Aptos" panose="020B0004020202020204" pitchFamily="34" charset="0"/>
              <a:cs typeface="Aptos" panose="020B0004020202020204" pitchFamily="34" charset="0"/>
            </a:endParaRPr>
          </a:p>
          <a:p>
            <a:r>
              <a:rPr lang="fr-FR" sz="1800" u="sng" dirty="0" err="1">
                <a:solidFill>
                  <a:srgbClr val="000000"/>
                </a:solidFill>
                <a:effectLst/>
                <a:latin typeface="Segoe UI" panose="020B0502040204020203" pitchFamily="34" charset="0"/>
                <a:ea typeface="Aptos" panose="020B0004020202020204" pitchFamily="34" charset="0"/>
                <a:cs typeface="Aptos" panose="020B0004020202020204" pitchFamily="34" charset="0"/>
                <a:hlinkClick r:id="rId3"/>
              </a:rPr>
              <a:t>nicole.boudon@puy-de-dome.fr</a:t>
            </a:r>
            <a:r>
              <a:rPr lang="fr-FR" sz="1800" dirty="0">
                <a:effectLst/>
                <a:latin typeface="Segoe UI" panose="020B0502040204020203" pitchFamily="34" charset="0"/>
                <a:ea typeface="Aptos" panose="020B0004020202020204" pitchFamily="34" charset="0"/>
                <a:cs typeface="Aptos" panose="020B0004020202020204" pitchFamily="34" charset="0"/>
              </a:rPr>
              <a:t> </a:t>
            </a:r>
            <a:endParaRPr lang="fr-FR" sz="1800" dirty="0">
              <a:effectLst/>
              <a:latin typeface="Aptos" panose="020B0004020202020204" pitchFamily="34" charset="0"/>
              <a:ea typeface="Aptos" panose="020B0004020202020204" pitchFamily="34" charset="0"/>
              <a:cs typeface="Aptos" panose="020B0004020202020204" pitchFamily="34" charset="0"/>
            </a:endParaRPr>
          </a:p>
          <a:p>
            <a:r>
              <a:rPr lang="fr-FR" sz="1800" dirty="0">
                <a:effectLst/>
                <a:latin typeface="Segoe UI" panose="020B0502040204020203" pitchFamily="34" charset="0"/>
                <a:ea typeface="Aptos" panose="020B0004020202020204" pitchFamily="34" charset="0"/>
                <a:cs typeface="Aptos" panose="020B0004020202020204" pitchFamily="34" charset="0"/>
              </a:rPr>
              <a:t> </a:t>
            </a:r>
            <a:endParaRPr lang="fr-FR" sz="1800" dirty="0">
              <a:effectLst/>
              <a:latin typeface="Aptos" panose="020B0004020202020204" pitchFamily="34" charset="0"/>
              <a:ea typeface="Aptos" panose="020B0004020202020204" pitchFamily="34" charset="0"/>
              <a:cs typeface="Aptos" panose="020B0004020202020204" pitchFamily="34" charset="0"/>
            </a:endParaRPr>
          </a:p>
          <a:p>
            <a:r>
              <a:rPr lang="fr-FR" sz="1800" dirty="0">
                <a:effectLst/>
                <a:latin typeface="Segoe UI" panose="020B0502040204020203" pitchFamily="34" charset="0"/>
                <a:ea typeface="Aptos" panose="020B0004020202020204" pitchFamily="34" charset="0"/>
                <a:cs typeface="Aptos" panose="020B0004020202020204" pitchFamily="34" charset="0"/>
              </a:rPr>
              <a:t> </a:t>
            </a:r>
            <a:endParaRPr lang="fr-FR" sz="1800" dirty="0">
              <a:effectLst/>
              <a:latin typeface="Aptos" panose="020B0004020202020204" pitchFamily="34" charset="0"/>
              <a:ea typeface="Aptos" panose="020B0004020202020204" pitchFamily="34" charset="0"/>
              <a:cs typeface="Aptos" panose="020B0004020202020204" pitchFamily="34" charset="0"/>
            </a:endParaRPr>
          </a:p>
          <a:p>
            <a:endParaRPr lang="fr-FR" dirty="0"/>
          </a:p>
        </p:txBody>
      </p:sp>
    </p:spTree>
    <p:extLst>
      <p:ext uri="{BB962C8B-B14F-4D97-AF65-F5344CB8AC3E}">
        <p14:creationId xmlns:p14="http://schemas.microsoft.com/office/powerpoint/2010/main" val="1423017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C4743-EEA1-0D01-DB0E-C41915402C28}"/>
              </a:ext>
            </a:extLst>
          </p:cNvPr>
          <p:cNvSpPr>
            <a:spLocks noGrp="1"/>
          </p:cNvSpPr>
          <p:nvPr>
            <p:ph type="title"/>
          </p:nvPr>
        </p:nvSpPr>
        <p:spPr>
          <a:xfrm>
            <a:off x="661709" y="429562"/>
            <a:ext cx="5943551" cy="1152777"/>
          </a:xfrm>
        </p:spPr>
        <p:txBody>
          <a:bodyPr/>
          <a:lstStyle/>
          <a:p>
            <a:pPr marL="82296" indent="0"/>
            <a:r>
              <a:rPr lang="fr-FR" sz="2000" dirty="0">
                <a:latin typeface="Arial" panose="020B0604020202020204" pitchFamily="34" charset="0"/>
                <a:cs typeface="Arial" panose="020B0604020202020204" pitchFamily="34" charset="0"/>
              </a:rPr>
              <a:t>L’association « Tourisme et Handicaps » </a:t>
            </a:r>
            <a:br>
              <a:rPr lang="fr-FR" sz="2000" dirty="0">
                <a:latin typeface="Arial" panose="020B0604020202020204" pitchFamily="34" charset="0"/>
                <a:cs typeface="Arial" panose="020B0604020202020204" pitchFamily="34" charset="0"/>
              </a:rPr>
            </a:br>
            <a:endParaRPr lang="fr-FR" sz="2000" dirty="0"/>
          </a:p>
        </p:txBody>
      </p:sp>
      <p:sp>
        <p:nvSpPr>
          <p:cNvPr id="3" name="ZoneTexte 2">
            <a:extLst>
              <a:ext uri="{FF2B5EF4-FFF2-40B4-BE49-F238E27FC236}">
                <a16:creationId xmlns:a16="http://schemas.microsoft.com/office/drawing/2014/main" id="{829C53CF-1266-3903-07CD-C208FC1CCE11}"/>
              </a:ext>
            </a:extLst>
          </p:cNvPr>
          <p:cNvSpPr txBox="1"/>
          <p:nvPr/>
        </p:nvSpPr>
        <p:spPr>
          <a:xfrm>
            <a:off x="597159" y="1582340"/>
            <a:ext cx="7319865" cy="3693319"/>
          </a:xfrm>
          <a:prstGeom prst="rect">
            <a:avLst/>
          </a:prstGeom>
          <a:noFill/>
        </p:spPr>
        <p:txBody>
          <a:bodyPr wrap="square" rtlCol="0">
            <a:spAutoFit/>
          </a:bodyPr>
          <a:lstStyle/>
          <a:p>
            <a:pPr marL="82296" indent="0">
              <a:buNone/>
            </a:pPr>
            <a:r>
              <a:rPr lang="fr-FR" dirty="0">
                <a:latin typeface="Arial" panose="020B0604020202020204" pitchFamily="34" charset="0"/>
                <a:cs typeface="Arial" panose="020B0604020202020204" pitchFamily="34" charset="0"/>
              </a:rPr>
              <a:t>Ses principales missions :</a:t>
            </a:r>
          </a:p>
          <a:p>
            <a:endParaRPr lang="fr-FR"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Sensibiliser les professionnels du tourisme à l’accès aux vacances et aux loisirs de ces clientèles par tout moyen, notamment enquêtes, études, formations, expertises, expositions, colloques, publications…,</a:t>
            </a:r>
          </a:p>
          <a:p>
            <a:endParaRPr lang="fr-FR"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Mettre en œuvre et gérer des dispositifs permettant la promotion des politiques d’accès aux vacances et aux loisirs.</a:t>
            </a:r>
          </a:p>
          <a:p>
            <a:endParaRPr lang="fr-FR"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Contrôler l’attribution et la mise en œuvre de la marque «Tourisme &amp; Handicap».</a:t>
            </a:r>
          </a:p>
          <a:p>
            <a:pPr marL="82296" indent="0" algn="ctr">
              <a:buNone/>
            </a:pPr>
            <a:endParaRPr lang="fr-FR" dirty="0">
              <a:latin typeface="Arial" panose="020B060402020202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3688357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EE2638-2EB2-564D-F410-614B84103D48}"/>
              </a:ext>
            </a:extLst>
          </p:cNvPr>
          <p:cNvSpPr>
            <a:spLocks noGrp="1"/>
          </p:cNvSpPr>
          <p:nvPr>
            <p:ph type="title"/>
          </p:nvPr>
        </p:nvSpPr>
        <p:spPr/>
        <p:txBody>
          <a:bodyPr/>
          <a:lstStyle/>
          <a:p>
            <a:r>
              <a:rPr lang="fr-FR" sz="1400" dirty="0">
                <a:solidFill>
                  <a:schemeClr val="tx1"/>
                </a:solidFill>
                <a:effectLst/>
                <a:latin typeface="Arial" panose="020B0604020202020204" pitchFamily="34" charset="0"/>
                <a:cs typeface="Arial" panose="020B0604020202020204" pitchFamily="34" charset="0"/>
              </a:rPr>
              <a:t>Répondre aux attentes des 4 handicaps</a:t>
            </a:r>
            <a:endParaRPr lang="fr-FR" dirty="0"/>
          </a:p>
        </p:txBody>
      </p:sp>
      <p:sp>
        <p:nvSpPr>
          <p:cNvPr id="3" name="ZoneTexte 2">
            <a:extLst>
              <a:ext uri="{FF2B5EF4-FFF2-40B4-BE49-F238E27FC236}">
                <a16:creationId xmlns:a16="http://schemas.microsoft.com/office/drawing/2014/main" id="{28367EFE-A4A7-D288-15C7-A4E4079A5E3F}"/>
              </a:ext>
            </a:extLst>
          </p:cNvPr>
          <p:cNvSpPr txBox="1"/>
          <p:nvPr/>
        </p:nvSpPr>
        <p:spPr>
          <a:xfrm rot="10800000" flipV="1">
            <a:off x="217241" y="1535193"/>
            <a:ext cx="8544204" cy="4524315"/>
          </a:xfrm>
          <a:prstGeom prst="rect">
            <a:avLst/>
          </a:prstGeom>
          <a:noFill/>
          <a:ln>
            <a:solidFill>
              <a:srgbClr val="FFFFFF"/>
            </a:solidFill>
          </a:ln>
        </p:spPr>
        <p:txBody>
          <a:bodyPr wrap="square" rtlCol="0">
            <a:spAutoFit/>
          </a:bodyPr>
          <a:lstStyle/>
          <a:p>
            <a:r>
              <a:rPr lang="fr-FR" sz="1800" dirty="0">
                <a:latin typeface="Arial" panose="020B0604020202020204" pitchFamily="34" charset="0"/>
                <a:cs typeface="Arial" panose="020B0604020202020204" pitchFamily="34" charset="0"/>
              </a:rPr>
              <a:t>Les sites et établissements qui ont reçu la marque ont effectué une démarche volontaire visant à améliorer le «confort d’usage» de leurs visiteurs et répondre ainsi à leurs attentes, quelle que soit leur déficience.</a:t>
            </a:r>
          </a:p>
          <a:p>
            <a:r>
              <a:rPr lang="fr-FR" sz="1800" dirty="0">
                <a:latin typeface="Arial" panose="020B0604020202020204" pitchFamily="34" charset="0"/>
                <a:cs typeface="Arial" panose="020B0604020202020204" pitchFamily="34" charset="0"/>
              </a:rPr>
              <a:t>Ils ont été l’objet d’une visite approfondie menée par des évaluateurs spécialisés qui ont pu ainsi valider leur conformité avec les critères en vigueur.</a:t>
            </a:r>
          </a:p>
          <a:p>
            <a:endParaRPr lang="fr-FR"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Selon les cas, un site peut être visité pour deux, trois ou quatre handicaps. Dans tous les cas, le personnel est sensibilisé et formé à l’accueil des personnes en situation de handicap.</a:t>
            </a:r>
          </a:p>
          <a:p>
            <a:r>
              <a:rPr lang="fr-FR" dirty="0">
                <a:latin typeface="Arial" panose="020B0604020202020204" pitchFamily="34" charset="0"/>
                <a:cs typeface="Arial" panose="020B0604020202020204" pitchFamily="34" charset="0"/>
              </a:rPr>
              <a:t>Attention, si vous souhaitez demander la marque Tourisme &amp; Handicap, partir dans une démarche des 4 handicaps.</a:t>
            </a:r>
          </a:p>
          <a:p>
            <a:endParaRPr lang="fr-FR" dirty="0">
              <a:latin typeface="Arial" panose="020B0604020202020204" pitchFamily="34" charset="0"/>
              <a:cs typeface="Arial" panose="020B0604020202020204" pitchFamily="34" charset="0"/>
            </a:endParaRPr>
          </a:p>
          <a:p>
            <a:pPr marL="82296" indent="0">
              <a:buNone/>
            </a:pPr>
            <a:r>
              <a:rPr lang="fr-FR" dirty="0">
                <a:latin typeface="Arial" panose="020B0604020202020204" pitchFamily="34" charset="0"/>
                <a:cs typeface="Arial" panose="020B0604020202020204" pitchFamily="34" charset="0"/>
              </a:rPr>
              <a:t>Source Tourisme &amp; Handicap</a:t>
            </a:r>
          </a:p>
          <a:p>
            <a:endParaRPr lang="fr-FR" dirty="0">
              <a:latin typeface="Arial" panose="020B0604020202020204" pitchFamily="34" charset="0"/>
              <a:cs typeface="Arial" panose="020B0604020202020204" pitchFamily="34" charset="0"/>
            </a:endParaRPr>
          </a:p>
          <a:p>
            <a:endParaRPr lang="fr-FR" sz="1800" dirty="0">
              <a:latin typeface="Arial" panose="020B060402020202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2438066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818867" y="2138306"/>
            <a:ext cx="6277970" cy="1493293"/>
          </a:xfrm>
          <a:prstGeom prst="rect">
            <a:avLst/>
          </a:prstGeom>
        </p:spPr>
        <p:txBody>
          <a:bodyPr/>
          <a:lstStyle/>
          <a:p>
            <a:r>
              <a:rPr lang="fr-FR"/>
              <a:t>Handicap auditif</a:t>
            </a:r>
            <a:endParaRPr lang="fr-FR" dirty="0"/>
          </a:p>
        </p:txBody>
      </p:sp>
      <p:sp>
        <p:nvSpPr>
          <p:cNvPr id="6" name="Titre 1"/>
          <p:cNvSpPr txBox="1">
            <a:spLocks/>
          </p:cNvSpPr>
          <p:nvPr/>
        </p:nvSpPr>
        <p:spPr>
          <a:xfrm>
            <a:off x="5512132" y="1971523"/>
            <a:ext cx="467931" cy="5804153"/>
          </a:xfrm>
          <a:prstGeom prst="rect">
            <a:avLst/>
          </a:prstGeom>
        </p:spPr>
        <p:txBody>
          <a:bodyPr vert="horz" wrap="square" lIns="0" tIns="0" rIns="0" bIns="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endParaRPr lang="fr-FR" sz="50000" dirty="0">
              <a:solidFill>
                <a:schemeClr val="bg1"/>
              </a:solidFill>
              <a:latin typeface="Nexa Bold"/>
              <a:cs typeface="Nexa Bold"/>
            </a:endParaRPr>
          </a:p>
        </p:txBody>
      </p:sp>
    </p:spTree>
    <p:extLst>
      <p:ext uri="{BB962C8B-B14F-4D97-AF65-F5344CB8AC3E}">
        <p14:creationId xmlns:p14="http://schemas.microsoft.com/office/powerpoint/2010/main" val="2781716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4C68F2E-2813-4541-7DDA-2AFD98565600}"/>
              </a:ext>
            </a:extLst>
          </p:cNvPr>
          <p:cNvSpPr txBox="1"/>
          <p:nvPr/>
        </p:nvSpPr>
        <p:spPr>
          <a:xfrm>
            <a:off x="485188" y="345846"/>
            <a:ext cx="8210939" cy="6063198"/>
          </a:xfrm>
          <a:prstGeom prst="rect">
            <a:avLst/>
          </a:prstGeom>
          <a:noFill/>
        </p:spPr>
        <p:txBody>
          <a:bodyPr wrap="square">
            <a:spAutoFit/>
          </a:bodyPr>
          <a:lstStyle/>
          <a:p>
            <a:r>
              <a:rPr lang="fr-FR" sz="2800" dirty="0"/>
              <a:t>Pour les personnes porteuses d’un handicap auditif:</a:t>
            </a:r>
          </a:p>
          <a:p>
            <a:endParaRPr lang="fr-FR" dirty="0"/>
          </a:p>
          <a:p>
            <a:r>
              <a:rPr lang="fr-FR" dirty="0"/>
              <a:t>Mon site doit être:</a:t>
            </a:r>
          </a:p>
          <a:p>
            <a:endParaRPr lang="fr-FR" dirty="0"/>
          </a:p>
          <a:p>
            <a:r>
              <a:rPr lang="fr-FR" dirty="0"/>
              <a:t>Équipé d’une boucle magnétique</a:t>
            </a:r>
          </a:p>
          <a:p>
            <a:r>
              <a:rPr lang="fr-FR" dirty="0"/>
              <a:t>Signalétique bien mise en avant – sens de circulation </a:t>
            </a:r>
          </a:p>
          <a:p>
            <a:endParaRPr lang="fr-FR" dirty="0"/>
          </a:p>
          <a:p>
            <a:r>
              <a:rPr lang="fr-FR" dirty="0"/>
              <a:t>Si la personne est malentendante,  voir avec elle pour mettre sur la position T son appareil auditif si vous-même êtes équipé du bon matériel.</a:t>
            </a:r>
          </a:p>
          <a:p>
            <a:r>
              <a:rPr lang="fr-FR" dirty="0"/>
              <a:t>Les personnes mal entendantes, tout comme les personnes sourdes peuvent s’aider en lisant sur vos lèvres mais toutes les personnes ne pratiquent pas cette lecture appelée lecture labiale.</a:t>
            </a:r>
          </a:p>
          <a:p>
            <a:endParaRPr lang="fr-FR" dirty="0"/>
          </a:p>
          <a:p>
            <a:r>
              <a:rPr lang="fr-FR" dirty="0"/>
              <a:t>Et la </a:t>
            </a:r>
            <a:r>
              <a:rPr lang="fr-FR" dirty="0" err="1"/>
              <a:t>LSF</a:t>
            </a:r>
            <a:r>
              <a:rPr lang="fr-FR" dirty="0"/>
              <a:t>, qu’est-ce que c’est?</a:t>
            </a:r>
          </a:p>
          <a:p>
            <a:r>
              <a:rPr lang="fr-FR" dirty="0" err="1"/>
              <a:t>LSF</a:t>
            </a:r>
            <a:r>
              <a:rPr lang="fr-FR" dirty="0"/>
              <a:t> : Langue des Signes Française – Façon de communiquer par gestes des mains à destination des personnes sourdes ou muettes francophones – la </a:t>
            </a:r>
            <a:r>
              <a:rPr lang="fr-FR" dirty="0" err="1"/>
              <a:t>LSF</a:t>
            </a:r>
            <a:r>
              <a:rPr lang="fr-FR" dirty="0"/>
              <a:t> est considérée comme un langage à part entière: 100 à 200000 personnes la pratiquent.</a:t>
            </a:r>
          </a:p>
          <a:p>
            <a:endParaRPr lang="fr-FR" dirty="0"/>
          </a:p>
          <a:p>
            <a:r>
              <a:rPr lang="fr-FR" dirty="0"/>
              <a:t>Mon offre doit être compréhensible par le sensoriel – par les images – du texte simple – de l’expérience.</a:t>
            </a:r>
          </a:p>
          <a:p>
            <a:r>
              <a:rPr lang="fr-FR" dirty="0"/>
              <a:t>CETTE OFFRE DOIT POUVOIR S’INCLURE POUR TOUS.</a:t>
            </a:r>
          </a:p>
        </p:txBody>
      </p:sp>
    </p:spTree>
    <p:extLst>
      <p:ext uri="{BB962C8B-B14F-4D97-AF65-F5344CB8AC3E}">
        <p14:creationId xmlns:p14="http://schemas.microsoft.com/office/powerpoint/2010/main" val="2045269229"/>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6128</TotalTime>
  <Words>1727</Words>
  <Application>Microsoft Office PowerPoint</Application>
  <PresentationFormat>Affichage à l'écran (4:3)</PresentationFormat>
  <Paragraphs>169</Paragraphs>
  <Slides>28</Slides>
  <Notes>0</Notes>
  <HiddenSlides>0</HiddenSlides>
  <MMClips>1</MMClips>
  <ScaleCrop>false</ScaleCrop>
  <HeadingPairs>
    <vt:vector size="6" baseType="variant">
      <vt:variant>
        <vt:lpstr>Polices utilisées</vt:lpstr>
      </vt:variant>
      <vt:variant>
        <vt:i4>11</vt:i4>
      </vt:variant>
      <vt:variant>
        <vt:lpstr>Thème</vt:lpstr>
      </vt:variant>
      <vt:variant>
        <vt:i4>5</vt:i4>
      </vt:variant>
      <vt:variant>
        <vt:lpstr>Titres des diapositives</vt:lpstr>
      </vt:variant>
      <vt:variant>
        <vt:i4>28</vt:i4>
      </vt:variant>
    </vt:vector>
  </HeadingPairs>
  <TitlesOfParts>
    <vt:vector size="44" baseType="lpstr">
      <vt:lpstr>Aptos</vt:lpstr>
      <vt:lpstr>Arial</vt:lpstr>
      <vt:lpstr>Calibri</vt:lpstr>
      <vt:lpstr>Century Gothic</vt:lpstr>
      <vt:lpstr>Google Sans</vt:lpstr>
      <vt:lpstr>menco</vt:lpstr>
      <vt:lpstr>Nexa Bold</vt:lpstr>
      <vt:lpstr>Segoe UI</vt:lpstr>
      <vt:lpstr>Tahoma</vt:lpstr>
      <vt:lpstr>Verdana</vt:lpstr>
      <vt:lpstr>Wingdings</vt:lpstr>
      <vt:lpstr>Thème Office</vt:lpstr>
      <vt:lpstr>1_Conception personnalisée</vt:lpstr>
      <vt:lpstr>2_Conception personnalisée</vt:lpstr>
      <vt:lpstr>3_Conception personnalisée</vt:lpstr>
      <vt:lpstr>4_Conception personnalisée</vt:lpstr>
      <vt:lpstr>Tourisme &amp; Handicaps Accueil de groupes </vt:lpstr>
      <vt:lpstr>Les 4 principales déficiences</vt:lpstr>
      <vt:lpstr>Présentation PowerPoint</vt:lpstr>
      <vt:lpstr>La marque Tourisme &amp; Handicap</vt:lpstr>
      <vt:lpstr>VOS CONTACTS</vt:lpstr>
      <vt:lpstr>L’association « Tourisme et Handicaps »  </vt:lpstr>
      <vt:lpstr>Répondre aux attentes des 4 handicaps</vt:lpstr>
      <vt:lpstr>Handicap auditif</vt:lpstr>
      <vt:lpstr>Présentation PowerPoint</vt:lpstr>
      <vt:lpstr>Handicap mental</vt:lpstr>
      <vt:lpstr>Présentation PowerPoint</vt:lpstr>
      <vt:lpstr>Présentation PowerPoint</vt:lpstr>
      <vt:lpstr>Handicap moteur</vt:lpstr>
      <vt:lpstr>Présentation PowerPoint</vt:lpstr>
      <vt:lpstr>Handicap visuel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PETITE EXPERIENCE!  FERMEZ LES YEUX SVP </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Hula thierry</dc:creator>
  <cp:lastModifiedBy>Céline ROCHE</cp:lastModifiedBy>
  <cp:revision>350</cp:revision>
  <cp:lastPrinted>2019-10-07T12:31:07Z</cp:lastPrinted>
  <dcterms:created xsi:type="dcterms:W3CDTF">2019-02-06T15:07:58Z</dcterms:created>
  <dcterms:modified xsi:type="dcterms:W3CDTF">2024-10-03T19:31:48Z</dcterms:modified>
</cp:coreProperties>
</file>